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ton" pitchFamily="2" charset="77"/>
      <p:regular r:id="rId14"/>
    </p:embeddedFont>
    <p:embeddedFont>
      <p:font typeface="Arimo Bold" panose="020B0704020202020204" pitchFamily="34" charset="0"/>
      <p:regular r:id="rId15"/>
    </p:embeddedFont>
    <p:embeddedFont>
      <p:font typeface="Barlow" pitchFamily="2" charset="77"/>
      <p:regular r:id="rId16"/>
    </p:embeddedFont>
    <p:embeddedFont>
      <p:font typeface="Barlow Bold" pitchFamily="2" charset="77"/>
      <p:regular r:id="rId17"/>
    </p:embeddedFont>
    <p:embeddedFont>
      <p:font typeface="Barlow Bold Italics" pitchFamily="2" charset="77"/>
      <p:regular r:id="rId18"/>
    </p:embeddedFont>
    <p:embeddedFont>
      <p:font typeface="Consolas" panose="020B0609020204030204" pitchFamily="49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01329" y="2868216"/>
            <a:ext cx="9227344" cy="157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Guia Completo de Pandas para Iniciantes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1329" y="4773066"/>
            <a:ext cx="9227344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Domine a biblioteca mais poderosa do Python para análise de dados. Este guia prático apresenta os comandos essenciais do pandas que todo desenvolvedor iniciante precisa conhecer para manipular, analisar e processar dados de forma eficiente.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1329" y="6844904"/>
            <a:ext cx="9227344" cy="38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b="1" i="1" dirty="0" err="1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Por</a:t>
            </a:r>
            <a:r>
              <a:rPr lang="en-US" sz="2125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 Davi Reis</a:t>
            </a:r>
            <a:r>
              <a:rPr lang="pt-BR" sz="2125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 Furtado e Gabriel de Almeida Dias</a:t>
            </a:r>
            <a:endParaRPr lang="en-US" sz="2125" b="1" i="1" dirty="0">
              <a:solidFill>
                <a:srgbClr val="E0E4E6"/>
              </a:solidFill>
              <a:latin typeface="Barlow Bold Italics"/>
              <a:ea typeface="Barlow Bold Italics"/>
              <a:cs typeface="Barlow Bold Italics"/>
              <a:sym typeface="Barlow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" cy="10287000"/>
            <a:chOff x="0" y="0"/>
            <a:chExt cx="24384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" cy="13716000"/>
            </a:xfrm>
            <a:custGeom>
              <a:avLst/>
              <a:gdLst/>
              <a:ahLst/>
              <a:cxnLst/>
              <a:rect l="l" t="t" r="r" b="b"/>
              <a:pathLst>
                <a:path w="2438400" h="13716000">
                  <a:moveTo>
                    <a:pt x="0" y="0"/>
                  </a:moveTo>
                  <a:lnTo>
                    <a:pt x="2438400" y="0"/>
                  </a:lnTo>
                  <a:lnTo>
                    <a:pt x="243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930129" y="233363"/>
            <a:ext cx="1132849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Análise Avançada: Relatórios e Junções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915841" y="2019002"/>
            <a:ext cx="7019181" cy="5795665"/>
            <a:chOff x="0" y="0"/>
            <a:chExt cx="9358908" cy="7727553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9320785" cy="7689469"/>
            </a:xfrm>
            <a:custGeom>
              <a:avLst/>
              <a:gdLst/>
              <a:ahLst/>
              <a:cxnLst/>
              <a:rect l="l" t="t" r="r" b="b"/>
              <a:pathLst>
                <a:path w="9320785" h="7689469">
                  <a:moveTo>
                    <a:pt x="0" y="550672"/>
                  </a:moveTo>
                  <a:cubicBezTo>
                    <a:pt x="0" y="246507"/>
                    <a:pt x="246761" y="0"/>
                    <a:pt x="551180" y="0"/>
                  </a:cubicBezTo>
                  <a:lnTo>
                    <a:pt x="8769604" y="0"/>
                  </a:lnTo>
                  <a:cubicBezTo>
                    <a:pt x="9074023" y="0"/>
                    <a:pt x="9320785" y="246507"/>
                    <a:pt x="9320785" y="550672"/>
                  </a:cubicBezTo>
                  <a:lnTo>
                    <a:pt x="9320785" y="7138797"/>
                  </a:lnTo>
                  <a:cubicBezTo>
                    <a:pt x="9320785" y="7442962"/>
                    <a:pt x="9074024" y="7689469"/>
                    <a:pt x="8769604" y="7689469"/>
                  </a:cubicBezTo>
                  <a:lnTo>
                    <a:pt x="551180" y="7689469"/>
                  </a:lnTo>
                  <a:cubicBezTo>
                    <a:pt x="246761" y="7689469"/>
                    <a:pt x="0" y="7442962"/>
                    <a:pt x="0" y="713879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9358885" cy="7727569"/>
            </a:xfrm>
            <a:custGeom>
              <a:avLst/>
              <a:gdLst/>
              <a:ahLst/>
              <a:cxnLst/>
              <a:rect l="l" t="t" r="r" b="b"/>
              <a:pathLst>
                <a:path w="9358885" h="7727569">
                  <a:moveTo>
                    <a:pt x="0" y="569722"/>
                  </a:moveTo>
                  <a:cubicBezTo>
                    <a:pt x="0" y="255016"/>
                    <a:pt x="255270" y="0"/>
                    <a:pt x="570230" y="0"/>
                  </a:cubicBezTo>
                  <a:lnTo>
                    <a:pt x="8788654" y="0"/>
                  </a:lnTo>
                  <a:lnTo>
                    <a:pt x="8788654" y="19050"/>
                  </a:lnTo>
                  <a:lnTo>
                    <a:pt x="8788654" y="0"/>
                  </a:lnTo>
                  <a:cubicBezTo>
                    <a:pt x="9103614" y="0"/>
                    <a:pt x="9358885" y="255016"/>
                    <a:pt x="9358885" y="569722"/>
                  </a:cubicBezTo>
                  <a:lnTo>
                    <a:pt x="9339835" y="569722"/>
                  </a:lnTo>
                  <a:lnTo>
                    <a:pt x="9358885" y="569722"/>
                  </a:lnTo>
                  <a:lnTo>
                    <a:pt x="9358885" y="7157847"/>
                  </a:lnTo>
                  <a:lnTo>
                    <a:pt x="9339835" y="7157847"/>
                  </a:lnTo>
                  <a:lnTo>
                    <a:pt x="9358885" y="7157847"/>
                  </a:lnTo>
                  <a:cubicBezTo>
                    <a:pt x="9358885" y="7472553"/>
                    <a:pt x="9103614" y="7727569"/>
                    <a:pt x="8788654" y="7727569"/>
                  </a:cubicBezTo>
                  <a:lnTo>
                    <a:pt x="8788654" y="7708519"/>
                  </a:lnTo>
                  <a:lnTo>
                    <a:pt x="8788654" y="7727569"/>
                  </a:lnTo>
                  <a:lnTo>
                    <a:pt x="570230" y="7727569"/>
                  </a:lnTo>
                  <a:lnTo>
                    <a:pt x="570230" y="7708519"/>
                  </a:lnTo>
                  <a:lnTo>
                    <a:pt x="570230" y="7727569"/>
                  </a:lnTo>
                  <a:cubicBezTo>
                    <a:pt x="255270" y="7727569"/>
                    <a:pt x="0" y="7472426"/>
                    <a:pt x="0" y="7157847"/>
                  </a:cubicBezTo>
                  <a:lnTo>
                    <a:pt x="0" y="569722"/>
                  </a:lnTo>
                  <a:lnTo>
                    <a:pt x="19050" y="569722"/>
                  </a:lnTo>
                  <a:lnTo>
                    <a:pt x="0" y="569722"/>
                  </a:lnTo>
                  <a:moveTo>
                    <a:pt x="38100" y="569722"/>
                  </a:moveTo>
                  <a:lnTo>
                    <a:pt x="38100" y="7157847"/>
                  </a:lnTo>
                  <a:lnTo>
                    <a:pt x="19050" y="7157847"/>
                  </a:lnTo>
                  <a:lnTo>
                    <a:pt x="38100" y="7157847"/>
                  </a:lnTo>
                  <a:cubicBezTo>
                    <a:pt x="38100" y="7451471"/>
                    <a:pt x="276352" y="7689469"/>
                    <a:pt x="570230" y="7689469"/>
                  </a:cubicBezTo>
                  <a:lnTo>
                    <a:pt x="8788654" y="7689469"/>
                  </a:lnTo>
                  <a:cubicBezTo>
                    <a:pt x="9082532" y="7689469"/>
                    <a:pt x="9320785" y="7451471"/>
                    <a:pt x="9320785" y="7157847"/>
                  </a:cubicBezTo>
                  <a:lnTo>
                    <a:pt x="9320785" y="569722"/>
                  </a:lnTo>
                  <a:cubicBezTo>
                    <a:pt x="9320784" y="276098"/>
                    <a:pt x="9082532" y="38100"/>
                    <a:pt x="8788654" y="38100"/>
                  </a:cubicBezTo>
                  <a:lnTo>
                    <a:pt x="570230" y="38100"/>
                  </a:lnTo>
                  <a:lnTo>
                    <a:pt x="570230" y="19050"/>
                  </a:lnTo>
                  <a:lnTo>
                    <a:pt x="570230" y="38100"/>
                  </a:lnTo>
                  <a:cubicBezTo>
                    <a:pt x="276352" y="38100"/>
                    <a:pt x="38100" y="276098"/>
                    <a:pt x="38100" y="569722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234035" y="2337198"/>
            <a:ext cx="825996" cy="825996"/>
            <a:chOff x="0" y="0"/>
            <a:chExt cx="1101328" cy="11013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1344" cy="1101344"/>
            </a:xfrm>
            <a:custGeom>
              <a:avLst/>
              <a:gdLst/>
              <a:ahLst/>
              <a:cxnLst/>
              <a:rect l="l" t="t" r="r" b="b"/>
              <a:pathLst>
                <a:path w="1101344" h="1101344">
                  <a:moveTo>
                    <a:pt x="0" y="550672"/>
                  </a:moveTo>
                  <a:cubicBezTo>
                    <a:pt x="0" y="246507"/>
                    <a:pt x="246507" y="0"/>
                    <a:pt x="550672" y="0"/>
                  </a:cubicBezTo>
                  <a:cubicBezTo>
                    <a:pt x="854837" y="0"/>
                    <a:pt x="1101344" y="246507"/>
                    <a:pt x="1101344" y="550672"/>
                  </a:cubicBezTo>
                  <a:cubicBezTo>
                    <a:pt x="1101344" y="854837"/>
                    <a:pt x="854837" y="1101344"/>
                    <a:pt x="550672" y="1101344"/>
                  </a:cubicBezTo>
                  <a:cubicBezTo>
                    <a:pt x="246507" y="1101344"/>
                    <a:pt x="0" y="854837"/>
                    <a:pt x="0" y="550672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461147" y="2517874"/>
            <a:ext cx="371624" cy="464641"/>
            <a:chOff x="0" y="0"/>
            <a:chExt cx="495498" cy="619522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495554" cy="619506"/>
            </a:xfrm>
            <a:custGeom>
              <a:avLst/>
              <a:gdLst/>
              <a:ahLst/>
              <a:cxnLst/>
              <a:rect l="l" t="t" r="r" b="b"/>
              <a:pathLst>
                <a:path w="495554" h="619506">
                  <a:moveTo>
                    <a:pt x="0" y="0"/>
                  </a:moveTo>
                  <a:lnTo>
                    <a:pt x="495554" y="0"/>
                  </a:lnTo>
                  <a:lnTo>
                    <a:pt x="495554" y="619506"/>
                  </a:lnTo>
                  <a:lnTo>
                    <a:pt x="0" y="61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4" r="11" b="-24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234035" y="34099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Gerando Relatórios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234035" y="4130725"/>
            <a:ext cx="6382791" cy="1293911"/>
            <a:chOff x="0" y="0"/>
            <a:chExt cx="8510388" cy="17252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10397" cy="1725295"/>
            </a:xfrm>
            <a:custGeom>
              <a:avLst/>
              <a:gdLst/>
              <a:ahLst/>
              <a:cxnLst/>
              <a:rect l="l" t="t" r="r" b="b"/>
              <a:pathLst>
                <a:path w="8510397" h="1725295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7959598" y="0"/>
                  </a:lnTo>
                  <a:cubicBezTo>
                    <a:pt x="8263763" y="0"/>
                    <a:pt x="8510397" y="246634"/>
                    <a:pt x="8510397" y="550799"/>
                  </a:cubicBezTo>
                  <a:lnTo>
                    <a:pt x="8510397" y="1174496"/>
                  </a:lnTo>
                  <a:cubicBezTo>
                    <a:pt x="8510397" y="1478661"/>
                    <a:pt x="8263763" y="1725295"/>
                    <a:pt x="7959598" y="1725295"/>
                  </a:cubicBezTo>
                  <a:lnTo>
                    <a:pt x="550799" y="1725295"/>
                  </a:lnTo>
                  <a:cubicBezTo>
                    <a:pt x="246634" y="1725168"/>
                    <a:pt x="0" y="1478661"/>
                    <a:pt x="0" y="1174496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220342" y="4130725"/>
            <a:ext cx="6410176" cy="1293911"/>
            <a:chOff x="0" y="0"/>
            <a:chExt cx="8546902" cy="17252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46974" cy="1725295"/>
            </a:xfrm>
            <a:custGeom>
              <a:avLst/>
              <a:gdLst/>
              <a:ahLst/>
              <a:cxnLst/>
              <a:rect l="l" t="t" r="r" b="b"/>
              <a:pathLst>
                <a:path w="8546974" h="1725295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8491855" y="0"/>
                  </a:lnTo>
                  <a:cubicBezTo>
                    <a:pt x="8522208" y="0"/>
                    <a:pt x="8546974" y="24638"/>
                    <a:pt x="8546974" y="55118"/>
                  </a:cubicBezTo>
                  <a:lnTo>
                    <a:pt x="8546974" y="1670177"/>
                  </a:lnTo>
                  <a:cubicBezTo>
                    <a:pt x="8546974" y="1700530"/>
                    <a:pt x="8522336" y="1725295"/>
                    <a:pt x="8491855" y="1725295"/>
                  </a:cubicBezTo>
                  <a:lnTo>
                    <a:pt x="55118" y="1725295"/>
                  </a:lnTo>
                  <a:cubicBezTo>
                    <a:pt x="24765" y="1725295"/>
                    <a:pt x="0" y="1700657"/>
                    <a:pt x="0" y="16701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3495675" y="4203799"/>
            <a:ext cx="5859512" cy="101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relatorio = df[['col1', 'col2']].groupby('col1').sum()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34035" y="5648622"/>
            <a:ext cx="6382791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Cria relatórios agrupados por categorias usando .groupby(). Além de .sum(), você pode usar .mean(), .count() e outras funções agregadoras para análises detalhadas.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181779" y="2019002"/>
            <a:ext cx="7019181" cy="5795665"/>
            <a:chOff x="0" y="0"/>
            <a:chExt cx="9358908" cy="7727553"/>
          </a:xfrm>
        </p:grpSpPr>
        <p:sp>
          <p:nvSpPr>
            <p:cNvPr id="24" name="Freeform 24"/>
            <p:cNvSpPr/>
            <p:nvPr/>
          </p:nvSpPr>
          <p:spPr>
            <a:xfrm>
              <a:off x="19050" y="19050"/>
              <a:ext cx="9320785" cy="7689469"/>
            </a:xfrm>
            <a:custGeom>
              <a:avLst/>
              <a:gdLst/>
              <a:ahLst/>
              <a:cxnLst/>
              <a:rect l="l" t="t" r="r" b="b"/>
              <a:pathLst>
                <a:path w="9320785" h="7689469">
                  <a:moveTo>
                    <a:pt x="0" y="550672"/>
                  </a:moveTo>
                  <a:cubicBezTo>
                    <a:pt x="0" y="246507"/>
                    <a:pt x="246761" y="0"/>
                    <a:pt x="551180" y="0"/>
                  </a:cubicBezTo>
                  <a:lnTo>
                    <a:pt x="8769604" y="0"/>
                  </a:lnTo>
                  <a:cubicBezTo>
                    <a:pt x="9074023" y="0"/>
                    <a:pt x="9320785" y="246507"/>
                    <a:pt x="9320785" y="550672"/>
                  </a:cubicBezTo>
                  <a:lnTo>
                    <a:pt x="9320785" y="7138797"/>
                  </a:lnTo>
                  <a:cubicBezTo>
                    <a:pt x="9320785" y="7442962"/>
                    <a:pt x="9074024" y="7689469"/>
                    <a:pt x="8769604" y="7689469"/>
                  </a:cubicBezTo>
                  <a:lnTo>
                    <a:pt x="551180" y="7689469"/>
                  </a:lnTo>
                  <a:cubicBezTo>
                    <a:pt x="246761" y="7689469"/>
                    <a:pt x="0" y="7442962"/>
                    <a:pt x="0" y="713879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9358885" cy="7727569"/>
            </a:xfrm>
            <a:custGeom>
              <a:avLst/>
              <a:gdLst/>
              <a:ahLst/>
              <a:cxnLst/>
              <a:rect l="l" t="t" r="r" b="b"/>
              <a:pathLst>
                <a:path w="9358885" h="7727569">
                  <a:moveTo>
                    <a:pt x="0" y="569722"/>
                  </a:moveTo>
                  <a:cubicBezTo>
                    <a:pt x="0" y="255016"/>
                    <a:pt x="255270" y="0"/>
                    <a:pt x="570230" y="0"/>
                  </a:cubicBezTo>
                  <a:lnTo>
                    <a:pt x="8788654" y="0"/>
                  </a:lnTo>
                  <a:lnTo>
                    <a:pt x="8788654" y="19050"/>
                  </a:lnTo>
                  <a:lnTo>
                    <a:pt x="8788654" y="0"/>
                  </a:lnTo>
                  <a:cubicBezTo>
                    <a:pt x="9103614" y="0"/>
                    <a:pt x="9358885" y="255016"/>
                    <a:pt x="9358885" y="569722"/>
                  </a:cubicBezTo>
                  <a:lnTo>
                    <a:pt x="9339835" y="569722"/>
                  </a:lnTo>
                  <a:lnTo>
                    <a:pt x="9358885" y="569722"/>
                  </a:lnTo>
                  <a:lnTo>
                    <a:pt x="9358885" y="7157847"/>
                  </a:lnTo>
                  <a:lnTo>
                    <a:pt x="9339835" y="7157847"/>
                  </a:lnTo>
                  <a:lnTo>
                    <a:pt x="9358885" y="7157847"/>
                  </a:lnTo>
                  <a:cubicBezTo>
                    <a:pt x="9358885" y="7472553"/>
                    <a:pt x="9103614" y="7727569"/>
                    <a:pt x="8788654" y="7727569"/>
                  </a:cubicBezTo>
                  <a:lnTo>
                    <a:pt x="8788654" y="7708519"/>
                  </a:lnTo>
                  <a:lnTo>
                    <a:pt x="8788654" y="7727569"/>
                  </a:lnTo>
                  <a:lnTo>
                    <a:pt x="570230" y="7727569"/>
                  </a:lnTo>
                  <a:lnTo>
                    <a:pt x="570230" y="7708519"/>
                  </a:lnTo>
                  <a:lnTo>
                    <a:pt x="570230" y="7727569"/>
                  </a:lnTo>
                  <a:cubicBezTo>
                    <a:pt x="255270" y="7727569"/>
                    <a:pt x="0" y="7472426"/>
                    <a:pt x="0" y="7157847"/>
                  </a:cubicBezTo>
                  <a:lnTo>
                    <a:pt x="0" y="569722"/>
                  </a:lnTo>
                  <a:lnTo>
                    <a:pt x="19050" y="569722"/>
                  </a:lnTo>
                  <a:lnTo>
                    <a:pt x="0" y="569722"/>
                  </a:lnTo>
                  <a:moveTo>
                    <a:pt x="38100" y="569722"/>
                  </a:moveTo>
                  <a:lnTo>
                    <a:pt x="38100" y="7157847"/>
                  </a:lnTo>
                  <a:lnTo>
                    <a:pt x="19050" y="7157847"/>
                  </a:lnTo>
                  <a:lnTo>
                    <a:pt x="38100" y="7157847"/>
                  </a:lnTo>
                  <a:cubicBezTo>
                    <a:pt x="38100" y="7451471"/>
                    <a:pt x="276352" y="7689469"/>
                    <a:pt x="570230" y="7689469"/>
                  </a:cubicBezTo>
                  <a:lnTo>
                    <a:pt x="8788654" y="7689469"/>
                  </a:lnTo>
                  <a:cubicBezTo>
                    <a:pt x="9082532" y="7689469"/>
                    <a:pt x="9320785" y="7451471"/>
                    <a:pt x="9320785" y="7157847"/>
                  </a:cubicBezTo>
                  <a:lnTo>
                    <a:pt x="9320785" y="569722"/>
                  </a:lnTo>
                  <a:cubicBezTo>
                    <a:pt x="9320784" y="276098"/>
                    <a:pt x="9082532" y="38100"/>
                    <a:pt x="8788654" y="38100"/>
                  </a:cubicBezTo>
                  <a:lnTo>
                    <a:pt x="570230" y="38100"/>
                  </a:lnTo>
                  <a:lnTo>
                    <a:pt x="570230" y="19050"/>
                  </a:lnTo>
                  <a:lnTo>
                    <a:pt x="570230" y="38100"/>
                  </a:lnTo>
                  <a:cubicBezTo>
                    <a:pt x="276352" y="38100"/>
                    <a:pt x="38100" y="276098"/>
                    <a:pt x="38100" y="569722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0499972" y="2337198"/>
            <a:ext cx="825996" cy="825996"/>
            <a:chOff x="0" y="0"/>
            <a:chExt cx="1101328" cy="110132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01344" cy="1101344"/>
            </a:xfrm>
            <a:custGeom>
              <a:avLst/>
              <a:gdLst/>
              <a:ahLst/>
              <a:cxnLst/>
              <a:rect l="l" t="t" r="r" b="b"/>
              <a:pathLst>
                <a:path w="1101344" h="1101344">
                  <a:moveTo>
                    <a:pt x="0" y="550672"/>
                  </a:moveTo>
                  <a:cubicBezTo>
                    <a:pt x="0" y="246507"/>
                    <a:pt x="246507" y="0"/>
                    <a:pt x="550672" y="0"/>
                  </a:cubicBezTo>
                  <a:cubicBezTo>
                    <a:pt x="854837" y="0"/>
                    <a:pt x="1101344" y="246507"/>
                    <a:pt x="1101344" y="550672"/>
                  </a:cubicBezTo>
                  <a:cubicBezTo>
                    <a:pt x="1101344" y="854837"/>
                    <a:pt x="854837" y="1101344"/>
                    <a:pt x="550672" y="1101344"/>
                  </a:cubicBezTo>
                  <a:cubicBezTo>
                    <a:pt x="246507" y="1101344"/>
                    <a:pt x="0" y="854837"/>
                    <a:pt x="0" y="550672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727085" y="2517874"/>
            <a:ext cx="371624" cy="464641"/>
            <a:chOff x="0" y="0"/>
            <a:chExt cx="495498" cy="619522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495554" cy="619506"/>
            </a:xfrm>
            <a:custGeom>
              <a:avLst/>
              <a:gdLst/>
              <a:ahLst/>
              <a:cxnLst/>
              <a:rect l="l" t="t" r="r" b="b"/>
              <a:pathLst>
                <a:path w="495554" h="619506">
                  <a:moveTo>
                    <a:pt x="0" y="0"/>
                  </a:moveTo>
                  <a:lnTo>
                    <a:pt x="495554" y="0"/>
                  </a:lnTo>
                  <a:lnTo>
                    <a:pt x="495554" y="619506"/>
                  </a:lnTo>
                  <a:lnTo>
                    <a:pt x="0" y="61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44" r="11" b="-246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10499972" y="34099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Unindo DataFrames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499972" y="4130725"/>
            <a:ext cx="6382791" cy="853380"/>
            <a:chOff x="0" y="0"/>
            <a:chExt cx="8510388" cy="113784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10397" cy="1137920"/>
            </a:xfrm>
            <a:custGeom>
              <a:avLst/>
              <a:gdLst/>
              <a:ahLst/>
              <a:cxnLst/>
              <a:rect l="l" t="t" r="r" b="b"/>
              <a:pathLst>
                <a:path w="8510397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7959598" y="0"/>
                  </a:lnTo>
                  <a:cubicBezTo>
                    <a:pt x="8263763" y="0"/>
                    <a:pt x="8510397" y="246634"/>
                    <a:pt x="8510397" y="550799"/>
                  </a:cubicBezTo>
                  <a:lnTo>
                    <a:pt x="8510397" y="587121"/>
                  </a:lnTo>
                  <a:cubicBezTo>
                    <a:pt x="8510397" y="891286"/>
                    <a:pt x="8263763" y="1137920"/>
                    <a:pt x="7959598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0486281" y="4130725"/>
            <a:ext cx="6410176" cy="853380"/>
            <a:chOff x="0" y="0"/>
            <a:chExt cx="8546902" cy="11378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46974" cy="1137920"/>
            </a:xfrm>
            <a:custGeom>
              <a:avLst/>
              <a:gdLst/>
              <a:ahLst/>
              <a:cxnLst/>
              <a:rect l="l" t="t" r="r" b="b"/>
              <a:pathLst>
                <a:path w="8546974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8491855" y="0"/>
                  </a:lnTo>
                  <a:cubicBezTo>
                    <a:pt x="8522208" y="0"/>
                    <a:pt x="8546974" y="24638"/>
                    <a:pt x="8546974" y="55118"/>
                  </a:cubicBezTo>
                  <a:lnTo>
                    <a:pt x="8546974" y="1082802"/>
                  </a:lnTo>
                  <a:cubicBezTo>
                    <a:pt x="8546974" y="1113155"/>
                    <a:pt x="8522336" y="1137920"/>
                    <a:pt x="8491855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0761612" y="4203799"/>
            <a:ext cx="5859513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df1 = df1.merge(df2)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499972" y="5208091"/>
            <a:ext cx="6382791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Combina DataFrames relacionados baseado em colunas comuns, similar a um JOIN em SQL. Essencial para análises que envolvem múltiplas fontes de dados relacionadas.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30129" y="8024366"/>
            <a:ext cx="14256544" cy="140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Parabéns! Você agora possui o conhecimento fundamental para começar a trabalhar com pandas. Estes comandos formam a base para análises de dados mais complexas e são utilizados diariamente por cientistas de dados e desenvolvedores em todo o mundo.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0328672" y="1444278"/>
            <a:ext cx="7306081" cy="8068081"/>
          </a:xfrm>
          <a:custGeom>
            <a:avLst/>
            <a:gdLst/>
            <a:ahLst/>
            <a:cxnLst/>
            <a:rect l="l" t="t" r="r" b="b"/>
            <a:pathLst>
              <a:path w="7306081" h="8068081">
                <a:moveTo>
                  <a:pt x="0" y="0"/>
                </a:moveTo>
                <a:lnTo>
                  <a:pt x="7306081" y="0"/>
                </a:lnTo>
                <a:lnTo>
                  <a:pt x="7306081" y="8068080"/>
                </a:lnTo>
                <a:lnTo>
                  <a:pt x="0" y="806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14" r="-521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8829" y="2634863"/>
            <a:ext cx="9812342" cy="163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11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Acesse o QR CODE para receber o conteúdo do curso!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8829" y="6435642"/>
            <a:ext cx="8928101" cy="1441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66"/>
              </a:lnSpc>
            </a:pPr>
            <a:r>
              <a:rPr lang="en-US" sz="3688" b="1" i="1" dirty="0" err="1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Por</a:t>
            </a:r>
            <a:r>
              <a:rPr lang="en-US" sz="3688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 Gabriel </a:t>
            </a:r>
            <a:r>
              <a:rPr lang="pt-BR" sz="3688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de Almeida </a:t>
            </a:r>
            <a:r>
              <a:rPr lang="en-US" sz="3688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Dias e Davi Reis</a:t>
            </a:r>
            <a:r>
              <a:rPr lang="pt-BR" sz="3688" b="1" i="1" dirty="0">
                <a:solidFill>
                  <a:srgbClr val="E0E4E6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 Furtado</a:t>
            </a:r>
            <a:endParaRPr lang="en-US" sz="3688" b="1" i="1" dirty="0">
              <a:solidFill>
                <a:srgbClr val="E0E4E6"/>
              </a:solidFill>
              <a:latin typeface="Barlow Bold Italics"/>
              <a:ea typeface="Barlow Bold Italics"/>
              <a:cs typeface="Barlow Bold Italics"/>
              <a:sym typeface="Barlow Bold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5439" y="4798802"/>
            <a:ext cx="7113890" cy="2108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72"/>
              </a:lnSpc>
            </a:pPr>
            <a:r>
              <a:rPr lang="en-US" sz="3980" dirty="0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Pandas na </a:t>
            </a:r>
            <a:r>
              <a:rPr lang="en-US" sz="3980" dirty="0" err="1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prática</a:t>
            </a:r>
            <a:r>
              <a:rPr lang="en-US" sz="3980" dirty="0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: </a:t>
            </a:r>
            <a:r>
              <a:rPr lang="en-US" sz="3980" dirty="0" err="1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usando</a:t>
            </a:r>
            <a:r>
              <a:rPr lang="en-US" sz="3980" dirty="0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 Python para </a:t>
            </a:r>
            <a:r>
              <a:rPr lang="en-US" sz="3980" dirty="0" err="1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análise</a:t>
            </a:r>
            <a:r>
              <a:rPr lang="en-US" sz="3980" dirty="0">
                <a:solidFill>
                  <a:srgbClr val="E0E4E6"/>
                </a:solidFill>
                <a:latin typeface="Anton"/>
                <a:ea typeface="Anton"/>
                <a:cs typeface="Anton"/>
                <a:sym typeface="Anton"/>
              </a:rPr>
              <a:t> de dados</a:t>
            </a:r>
          </a:p>
          <a:p>
            <a:pPr algn="l">
              <a:lnSpc>
                <a:spcPts val="5572"/>
              </a:lnSpc>
            </a:pPr>
            <a:endParaRPr lang="en-US" sz="3980" dirty="0">
              <a:solidFill>
                <a:srgbClr val="E0E4E6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11109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36326" y="3385489"/>
            <a:ext cx="8692573" cy="71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3"/>
              </a:lnSpc>
            </a:pPr>
            <a:r>
              <a:rPr lang="en-US" sz="446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Primeiros Passos com Pandas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6326" y="4332315"/>
            <a:ext cx="5150891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Importando a Biblioteca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6326" y="4937152"/>
            <a:ext cx="15856668" cy="87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23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Todo projeto com pandas começa com a importação da biblioteca. O apelido pd é uma convenção universal que torna o código mais limpo e legível.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36326" y="6243394"/>
            <a:ext cx="16112729" cy="853380"/>
            <a:chOff x="0" y="0"/>
            <a:chExt cx="21483638" cy="1137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483701" cy="1137920"/>
            </a:xfrm>
            <a:custGeom>
              <a:avLst/>
              <a:gdLst/>
              <a:ahLst/>
              <a:cxnLst/>
              <a:rect l="l" t="t" r="r" b="b"/>
              <a:pathLst>
                <a:path w="21483701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21428583" y="0"/>
                  </a:lnTo>
                  <a:cubicBezTo>
                    <a:pt x="21458937" y="0"/>
                    <a:pt x="21483701" y="24638"/>
                    <a:pt x="21483701" y="55118"/>
                  </a:cubicBezTo>
                  <a:lnTo>
                    <a:pt x="21483701" y="1082802"/>
                  </a:lnTo>
                  <a:cubicBezTo>
                    <a:pt x="21483701" y="1113155"/>
                    <a:pt x="21459064" y="1137920"/>
                    <a:pt x="21428583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97791" y="6292828"/>
            <a:ext cx="6106636" cy="59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283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import pandas as pd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4356" y="7249174"/>
            <a:ext cx="16925032" cy="55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3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Esta linha simples dá acesso a todas as funcionalidades poderosas do pandas para manipulação de dados.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29095" y="345011"/>
            <a:ext cx="5206752" cy="2472630"/>
            <a:chOff x="0" y="0"/>
            <a:chExt cx="6942337" cy="3296840"/>
          </a:xfrm>
        </p:grpSpPr>
        <p:sp>
          <p:nvSpPr>
            <p:cNvPr id="14" name="Freeform 14"/>
            <p:cNvSpPr/>
            <p:nvPr/>
          </p:nvSpPr>
          <p:spPr>
            <a:xfrm>
              <a:off x="19050" y="11073"/>
              <a:ext cx="6904228" cy="3274740"/>
            </a:xfrm>
            <a:custGeom>
              <a:avLst/>
              <a:gdLst/>
              <a:ahLst/>
              <a:cxnLst/>
              <a:rect l="l" t="t" r="r" b="b"/>
              <a:pathLst>
                <a:path w="6904228" h="3274740">
                  <a:moveTo>
                    <a:pt x="0" y="320166"/>
                  </a:moveTo>
                  <a:cubicBezTo>
                    <a:pt x="0" y="143362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143362"/>
                    <a:pt x="6904228" y="320166"/>
                  </a:cubicBezTo>
                  <a:lnTo>
                    <a:pt x="6904228" y="2954575"/>
                  </a:lnTo>
                  <a:cubicBezTo>
                    <a:pt x="6904228" y="3131378"/>
                    <a:pt x="6657340" y="3274740"/>
                    <a:pt x="6352794" y="3274740"/>
                  </a:cubicBezTo>
                  <a:lnTo>
                    <a:pt x="551434" y="3274740"/>
                  </a:lnTo>
                  <a:cubicBezTo>
                    <a:pt x="246888" y="3274740"/>
                    <a:pt x="0" y="3131378"/>
                    <a:pt x="0" y="295457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942328" cy="3296920"/>
            </a:xfrm>
            <a:custGeom>
              <a:avLst/>
              <a:gdLst/>
              <a:ahLst/>
              <a:cxnLst/>
              <a:rect l="l" t="t" r="r" b="b"/>
              <a:pathLst>
                <a:path w="6942328" h="3296920">
                  <a:moveTo>
                    <a:pt x="0" y="331239"/>
                  </a:moveTo>
                  <a:cubicBezTo>
                    <a:pt x="0" y="148308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1073"/>
                  </a:lnTo>
                  <a:lnTo>
                    <a:pt x="6371844" y="0"/>
                  </a:lnTo>
                  <a:cubicBezTo>
                    <a:pt x="6686931" y="0"/>
                    <a:pt x="6942328" y="148308"/>
                    <a:pt x="6942328" y="331239"/>
                  </a:cubicBezTo>
                  <a:lnTo>
                    <a:pt x="6923278" y="331239"/>
                  </a:lnTo>
                  <a:lnTo>
                    <a:pt x="6942328" y="331239"/>
                  </a:lnTo>
                  <a:lnTo>
                    <a:pt x="6942328" y="2965648"/>
                  </a:lnTo>
                  <a:lnTo>
                    <a:pt x="6923278" y="2965648"/>
                  </a:lnTo>
                  <a:lnTo>
                    <a:pt x="6942328" y="2965648"/>
                  </a:lnTo>
                  <a:cubicBezTo>
                    <a:pt x="6942328" y="3148578"/>
                    <a:pt x="6686931" y="3296920"/>
                    <a:pt x="6371844" y="3296920"/>
                  </a:cubicBezTo>
                  <a:lnTo>
                    <a:pt x="6371844" y="3285813"/>
                  </a:lnTo>
                  <a:lnTo>
                    <a:pt x="6371844" y="3296920"/>
                  </a:lnTo>
                  <a:lnTo>
                    <a:pt x="570484" y="3296920"/>
                  </a:lnTo>
                  <a:lnTo>
                    <a:pt x="570484" y="3285813"/>
                  </a:lnTo>
                  <a:lnTo>
                    <a:pt x="570484" y="3296920"/>
                  </a:lnTo>
                  <a:cubicBezTo>
                    <a:pt x="255397" y="3296813"/>
                    <a:pt x="0" y="3148578"/>
                    <a:pt x="0" y="2965648"/>
                  </a:cubicBezTo>
                  <a:lnTo>
                    <a:pt x="0" y="331239"/>
                  </a:lnTo>
                  <a:lnTo>
                    <a:pt x="19050" y="331239"/>
                  </a:lnTo>
                  <a:lnTo>
                    <a:pt x="0" y="331239"/>
                  </a:lnTo>
                  <a:moveTo>
                    <a:pt x="38100" y="331239"/>
                  </a:moveTo>
                  <a:lnTo>
                    <a:pt x="38100" y="2965648"/>
                  </a:lnTo>
                  <a:lnTo>
                    <a:pt x="19050" y="2965648"/>
                  </a:lnTo>
                  <a:lnTo>
                    <a:pt x="38100" y="2965648"/>
                  </a:lnTo>
                  <a:cubicBezTo>
                    <a:pt x="38100" y="3136324"/>
                    <a:pt x="276479" y="3274740"/>
                    <a:pt x="570484" y="3274740"/>
                  </a:cubicBezTo>
                  <a:lnTo>
                    <a:pt x="6371844" y="3274740"/>
                  </a:lnTo>
                  <a:cubicBezTo>
                    <a:pt x="6665849" y="3274740"/>
                    <a:pt x="6904228" y="3136324"/>
                    <a:pt x="6904228" y="2965648"/>
                  </a:cubicBezTo>
                  <a:lnTo>
                    <a:pt x="6904228" y="331239"/>
                  </a:lnTo>
                  <a:cubicBezTo>
                    <a:pt x="6904228" y="160563"/>
                    <a:pt x="6665849" y="22147"/>
                    <a:pt x="6371844" y="22147"/>
                  </a:cubicBezTo>
                  <a:lnTo>
                    <a:pt x="570484" y="22147"/>
                  </a:lnTo>
                  <a:lnTo>
                    <a:pt x="570484" y="11073"/>
                  </a:lnTo>
                  <a:lnTo>
                    <a:pt x="570484" y="22147"/>
                  </a:lnTo>
                  <a:cubicBezTo>
                    <a:pt x="276479" y="22147"/>
                    <a:pt x="38100" y="160563"/>
                    <a:pt x="38100" y="33123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-696085" y="562557"/>
            <a:ext cx="6734606" cy="50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  <a:spcBef>
                <a:spcPct val="0"/>
              </a:spcBef>
            </a:pPr>
            <a:r>
              <a:rPr lang="en-US" sz="307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Extensões necessárias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5327" y="1297416"/>
            <a:ext cx="4754289" cy="117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sz="244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Extensão do Python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sz="244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⁠Extensão do Jupyter Notebook</a:t>
            </a:r>
          </a:p>
          <a:p>
            <a:pPr algn="l">
              <a:lnSpc>
                <a:spcPts val="3084"/>
              </a:lnSpc>
              <a:spcBef>
                <a:spcPct val="0"/>
              </a:spcBef>
            </a:pPr>
            <a:r>
              <a:rPr lang="en-US" sz="244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⁠Extensão Viwer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208041" y="345011"/>
            <a:ext cx="5206752" cy="2472630"/>
            <a:chOff x="0" y="0"/>
            <a:chExt cx="6942337" cy="3296840"/>
          </a:xfrm>
        </p:grpSpPr>
        <p:sp>
          <p:nvSpPr>
            <p:cNvPr id="19" name="Freeform 19"/>
            <p:cNvSpPr/>
            <p:nvPr/>
          </p:nvSpPr>
          <p:spPr>
            <a:xfrm>
              <a:off x="19050" y="11073"/>
              <a:ext cx="6904228" cy="3274740"/>
            </a:xfrm>
            <a:custGeom>
              <a:avLst/>
              <a:gdLst/>
              <a:ahLst/>
              <a:cxnLst/>
              <a:rect l="l" t="t" r="r" b="b"/>
              <a:pathLst>
                <a:path w="6904228" h="3274740">
                  <a:moveTo>
                    <a:pt x="0" y="320166"/>
                  </a:moveTo>
                  <a:cubicBezTo>
                    <a:pt x="0" y="143362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143362"/>
                    <a:pt x="6904228" y="320166"/>
                  </a:cubicBezTo>
                  <a:lnTo>
                    <a:pt x="6904228" y="2954575"/>
                  </a:lnTo>
                  <a:cubicBezTo>
                    <a:pt x="6904228" y="3131378"/>
                    <a:pt x="6657340" y="3274740"/>
                    <a:pt x="6352794" y="3274740"/>
                  </a:cubicBezTo>
                  <a:lnTo>
                    <a:pt x="551434" y="3274740"/>
                  </a:lnTo>
                  <a:cubicBezTo>
                    <a:pt x="246888" y="3274740"/>
                    <a:pt x="0" y="3131378"/>
                    <a:pt x="0" y="2954575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942328" cy="3296920"/>
            </a:xfrm>
            <a:custGeom>
              <a:avLst/>
              <a:gdLst/>
              <a:ahLst/>
              <a:cxnLst/>
              <a:rect l="l" t="t" r="r" b="b"/>
              <a:pathLst>
                <a:path w="6942328" h="3296920">
                  <a:moveTo>
                    <a:pt x="0" y="331239"/>
                  </a:moveTo>
                  <a:cubicBezTo>
                    <a:pt x="0" y="148308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1073"/>
                  </a:lnTo>
                  <a:lnTo>
                    <a:pt x="6371844" y="0"/>
                  </a:lnTo>
                  <a:cubicBezTo>
                    <a:pt x="6686931" y="0"/>
                    <a:pt x="6942328" y="148308"/>
                    <a:pt x="6942328" y="331239"/>
                  </a:cubicBezTo>
                  <a:lnTo>
                    <a:pt x="6923278" y="331239"/>
                  </a:lnTo>
                  <a:lnTo>
                    <a:pt x="6942328" y="331239"/>
                  </a:lnTo>
                  <a:lnTo>
                    <a:pt x="6942328" y="2965648"/>
                  </a:lnTo>
                  <a:lnTo>
                    <a:pt x="6923278" y="2965648"/>
                  </a:lnTo>
                  <a:lnTo>
                    <a:pt x="6942328" y="2965648"/>
                  </a:lnTo>
                  <a:cubicBezTo>
                    <a:pt x="6942328" y="3148578"/>
                    <a:pt x="6686931" y="3296920"/>
                    <a:pt x="6371844" y="3296920"/>
                  </a:cubicBezTo>
                  <a:lnTo>
                    <a:pt x="6371844" y="3285813"/>
                  </a:lnTo>
                  <a:lnTo>
                    <a:pt x="6371844" y="3296920"/>
                  </a:lnTo>
                  <a:lnTo>
                    <a:pt x="570484" y="3296920"/>
                  </a:lnTo>
                  <a:lnTo>
                    <a:pt x="570484" y="3285813"/>
                  </a:lnTo>
                  <a:lnTo>
                    <a:pt x="570484" y="3296920"/>
                  </a:lnTo>
                  <a:cubicBezTo>
                    <a:pt x="255397" y="3296813"/>
                    <a:pt x="0" y="3148578"/>
                    <a:pt x="0" y="2965648"/>
                  </a:cubicBezTo>
                  <a:lnTo>
                    <a:pt x="0" y="331239"/>
                  </a:lnTo>
                  <a:lnTo>
                    <a:pt x="19050" y="331239"/>
                  </a:lnTo>
                  <a:lnTo>
                    <a:pt x="0" y="331239"/>
                  </a:lnTo>
                  <a:moveTo>
                    <a:pt x="38100" y="331239"/>
                  </a:moveTo>
                  <a:lnTo>
                    <a:pt x="38100" y="2965648"/>
                  </a:lnTo>
                  <a:lnTo>
                    <a:pt x="19050" y="2965648"/>
                  </a:lnTo>
                  <a:lnTo>
                    <a:pt x="38100" y="2965648"/>
                  </a:lnTo>
                  <a:cubicBezTo>
                    <a:pt x="38100" y="3136324"/>
                    <a:pt x="276479" y="3274740"/>
                    <a:pt x="570484" y="3274740"/>
                  </a:cubicBezTo>
                  <a:lnTo>
                    <a:pt x="6371844" y="3274740"/>
                  </a:lnTo>
                  <a:cubicBezTo>
                    <a:pt x="6665849" y="3274740"/>
                    <a:pt x="6904228" y="3136324"/>
                    <a:pt x="6904228" y="2965648"/>
                  </a:cubicBezTo>
                  <a:lnTo>
                    <a:pt x="6904228" y="331239"/>
                  </a:lnTo>
                  <a:cubicBezTo>
                    <a:pt x="6904228" y="160563"/>
                    <a:pt x="6665849" y="22147"/>
                    <a:pt x="6371844" y="22147"/>
                  </a:cubicBezTo>
                  <a:lnTo>
                    <a:pt x="570484" y="22147"/>
                  </a:lnTo>
                  <a:lnTo>
                    <a:pt x="570484" y="11073"/>
                  </a:lnTo>
                  <a:lnTo>
                    <a:pt x="570484" y="22147"/>
                  </a:lnTo>
                  <a:cubicBezTo>
                    <a:pt x="276479" y="22147"/>
                    <a:pt x="38100" y="160563"/>
                    <a:pt x="38100" y="33123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5253418" y="514932"/>
            <a:ext cx="6734606" cy="50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0"/>
              </a:lnSpc>
              <a:spcBef>
                <a:spcPct val="0"/>
              </a:spcBef>
            </a:pPr>
            <a:r>
              <a:rPr lang="en-US" sz="3071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instalações no terminal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40624" y="1287891"/>
            <a:ext cx="5206752" cy="771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37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pip install pandas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37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- ⁠pip install openpyxl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1329" y="1729979"/>
            <a:ext cx="6119217" cy="8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Criando DataFrames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1329" y="3007519"/>
            <a:ext cx="16085344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DataFrames são a estrutura fundamental do pandas - como tabelas inteligentes que armazenam seus dados. Existem várias formas de criar um DataFrame dependendo da sua necessidade.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7041" y="4269730"/>
            <a:ext cx="5206752" cy="4253805"/>
            <a:chOff x="0" y="0"/>
            <a:chExt cx="6942337" cy="5671740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6904228" cy="5633720"/>
            </a:xfrm>
            <a:custGeom>
              <a:avLst/>
              <a:gdLst/>
              <a:ahLst/>
              <a:cxnLst/>
              <a:rect l="l" t="t" r="r" b="b"/>
              <a:pathLst>
                <a:path w="6904228" h="5633720">
                  <a:moveTo>
                    <a:pt x="0" y="550799"/>
                  </a:moveTo>
                  <a:cubicBezTo>
                    <a:pt x="0" y="246634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246634"/>
                    <a:pt x="6904228" y="550799"/>
                  </a:cubicBezTo>
                  <a:lnTo>
                    <a:pt x="6904228" y="5082921"/>
                  </a:lnTo>
                  <a:cubicBezTo>
                    <a:pt x="6904228" y="5387086"/>
                    <a:pt x="6657340" y="5633720"/>
                    <a:pt x="6352794" y="5633720"/>
                  </a:cubicBezTo>
                  <a:lnTo>
                    <a:pt x="551434" y="5633720"/>
                  </a:lnTo>
                  <a:cubicBezTo>
                    <a:pt x="246888" y="5633720"/>
                    <a:pt x="0" y="5387086"/>
                    <a:pt x="0" y="5082921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942328" cy="5671820"/>
            </a:xfrm>
            <a:custGeom>
              <a:avLst/>
              <a:gdLst/>
              <a:ahLst/>
              <a:cxnLst/>
              <a:rect l="l" t="t" r="r" b="b"/>
              <a:pathLst>
                <a:path w="6942328" h="5671820">
                  <a:moveTo>
                    <a:pt x="0" y="569849"/>
                  </a:moveTo>
                  <a:cubicBezTo>
                    <a:pt x="0" y="255143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9050"/>
                  </a:lnTo>
                  <a:lnTo>
                    <a:pt x="6371844" y="0"/>
                  </a:lnTo>
                  <a:cubicBezTo>
                    <a:pt x="6686931" y="0"/>
                    <a:pt x="6942328" y="255143"/>
                    <a:pt x="6942328" y="569849"/>
                  </a:cubicBezTo>
                  <a:lnTo>
                    <a:pt x="6923278" y="569849"/>
                  </a:lnTo>
                  <a:lnTo>
                    <a:pt x="6942328" y="569849"/>
                  </a:lnTo>
                  <a:lnTo>
                    <a:pt x="6942328" y="5101971"/>
                  </a:lnTo>
                  <a:lnTo>
                    <a:pt x="6923278" y="5101971"/>
                  </a:lnTo>
                  <a:lnTo>
                    <a:pt x="6942328" y="5101971"/>
                  </a:lnTo>
                  <a:cubicBezTo>
                    <a:pt x="6942328" y="5416677"/>
                    <a:pt x="6686931" y="5671820"/>
                    <a:pt x="6371844" y="5671820"/>
                  </a:cubicBezTo>
                  <a:lnTo>
                    <a:pt x="6371844" y="5652770"/>
                  </a:lnTo>
                  <a:lnTo>
                    <a:pt x="6371844" y="5671820"/>
                  </a:lnTo>
                  <a:lnTo>
                    <a:pt x="570484" y="5671820"/>
                  </a:lnTo>
                  <a:lnTo>
                    <a:pt x="570484" y="5652770"/>
                  </a:lnTo>
                  <a:lnTo>
                    <a:pt x="570484" y="5671820"/>
                  </a:lnTo>
                  <a:cubicBezTo>
                    <a:pt x="255397" y="5671693"/>
                    <a:pt x="0" y="5416677"/>
                    <a:pt x="0" y="5101971"/>
                  </a:cubicBezTo>
                  <a:lnTo>
                    <a:pt x="0" y="569849"/>
                  </a:lnTo>
                  <a:lnTo>
                    <a:pt x="19050" y="569849"/>
                  </a:lnTo>
                  <a:lnTo>
                    <a:pt x="0" y="569849"/>
                  </a:lnTo>
                  <a:moveTo>
                    <a:pt x="38100" y="569849"/>
                  </a:moveTo>
                  <a:lnTo>
                    <a:pt x="38100" y="5101971"/>
                  </a:lnTo>
                  <a:lnTo>
                    <a:pt x="19050" y="5101971"/>
                  </a:lnTo>
                  <a:lnTo>
                    <a:pt x="38100" y="5101971"/>
                  </a:lnTo>
                  <a:cubicBezTo>
                    <a:pt x="38100" y="5395595"/>
                    <a:pt x="276479" y="5633720"/>
                    <a:pt x="570484" y="5633720"/>
                  </a:cubicBezTo>
                  <a:lnTo>
                    <a:pt x="6371844" y="5633720"/>
                  </a:lnTo>
                  <a:cubicBezTo>
                    <a:pt x="6665849" y="5633720"/>
                    <a:pt x="6904228" y="5395595"/>
                    <a:pt x="6904228" y="5101971"/>
                  </a:cubicBezTo>
                  <a:lnTo>
                    <a:pt x="6904228" y="569849"/>
                  </a:lnTo>
                  <a:cubicBezTo>
                    <a:pt x="6904228" y="276225"/>
                    <a:pt x="6665849" y="38100"/>
                    <a:pt x="6371844" y="38100"/>
                  </a:cubicBezTo>
                  <a:lnTo>
                    <a:pt x="570484" y="38100"/>
                  </a:lnTo>
                  <a:lnTo>
                    <a:pt x="570484" y="19050"/>
                  </a:lnTo>
                  <a:lnTo>
                    <a:pt x="570484" y="38100"/>
                  </a:lnTo>
                  <a:cubicBezTo>
                    <a:pt x="276479" y="38100"/>
                    <a:pt x="38100" y="276225"/>
                    <a:pt x="38100" y="569849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405235" y="4498181"/>
            <a:ext cx="3194596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 partir de Dicionários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05235" y="5280124"/>
            <a:ext cx="4570362" cy="853380"/>
            <a:chOff x="0" y="0"/>
            <a:chExt cx="6093817" cy="1137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93968" cy="1137920"/>
            </a:xfrm>
            <a:custGeom>
              <a:avLst/>
              <a:gdLst/>
              <a:ahLst/>
              <a:cxnLst/>
              <a:rect l="l" t="t" r="r" b="b"/>
              <a:pathLst>
                <a:path w="60939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5543169" y="0"/>
                  </a:lnTo>
                  <a:cubicBezTo>
                    <a:pt x="5847334" y="0"/>
                    <a:pt x="6093968" y="246634"/>
                    <a:pt x="6093968" y="550799"/>
                  </a:cubicBezTo>
                  <a:lnTo>
                    <a:pt x="6093968" y="587121"/>
                  </a:lnTo>
                  <a:cubicBezTo>
                    <a:pt x="6093968" y="891286"/>
                    <a:pt x="5847334" y="1137920"/>
                    <a:pt x="55431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91542" y="5280124"/>
            <a:ext cx="4597747" cy="853380"/>
            <a:chOff x="0" y="0"/>
            <a:chExt cx="6130330" cy="1137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30417" cy="1137920"/>
            </a:xfrm>
            <a:custGeom>
              <a:avLst/>
              <a:gdLst/>
              <a:ahLst/>
              <a:cxnLst/>
              <a:rect l="l" t="t" r="r" b="b"/>
              <a:pathLst>
                <a:path w="61304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075299" y="0"/>
                  </a:lnTo>
                  <a:cubicBezTo>
                    <a:pt x="6105652" y="0"/>
                    <a:pt x="6130417" y="24638"/>
                    <a:pt x="6130417" y="55118"/>
                  </a:cubicBezTo>
                  <a:lnTo>
                    <a:pt x="6130417" y="1082802"/>
                  </a:lnTo>
                  <a:cubicBezTo>
                    <a:pt x="6130417" y="1113155"/>
                    <a:pt x="6105779" y="1137920"/>
                    <a:pt x="60752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666875" y="5353199"/>
            <a:ext cx="4047084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pd.DataFrame(dict)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5235" y="6357491"/>
            <a:ext cx="4570362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Método mais comum para criar DataFrames com dados existentes organizados em formato de dicionário Python.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40550" y="4269730"/>
            <a:ext cx="5206752" cy="4253805"/>
            <a:chOff x="0" y="0"/>
            <a:chExt cx="6942337" cy="5671740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6904228" cy="5633720"/>
            </a:xfrm>
            <a:custGeom>
              <a:avLst/>
              <a:gdLst/>
              <a:ahLst/>
              <a:cxnLst/>
              <a:rect l="l" t="t" r="r" b="b"/>
              <a:pathLst>
                <a:path w="6904228" h="5633720">
                  <a:moveTo>
                    <a:pt x="0" y="550799"/>
                  </a:moveTo>
                  <a:cubicBezTo>
                    <a:pt x="0" y="246634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246634"/>
                    <a:pt x="6904228" y="550799"/>
                  </a:cubicBezTo>
                  <a:lnTo>
                    <a:pt x="6904228" y="5082921"/>
                  </a:lnTo>
                  <a:cubicBezTo>
                    <a:pt x="6904228" y="5387086"/>
                    <a:pt x="6657340" y="5633720"/>
                    <a:pt x="6352794" y="5633720"/>
                  </a:cubicBezTo>
                  <a:lnTo>
                    <a:pt x="551434" y="5633720"/>
                  </a:lnTo>
                  <a:cubicBezTo>
                    <a:pt x="246888" y="5633720"/>
                    <a:pt x="0" y="5387086"/>
                    <a:pt x="0" y="5082921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942328" cy="5671820"/>
            </a:xfrm>
            <a:custGeom>
              <a:avLst/>
              <a:gdLst/>
              <a:ahLst/>
              <a:cxnLst/>
              <a:rect l="l" t="t" r="r" b="b"/>
              <a:pathLst>
                <a:path w="6942328" h="5671820">
                  <a:moveTo>
                    <a:pt x="0" y="569849"/>
                  </a:moveTo>
                  <a:cubicBezTo>
                    <a:pt x="0" y="255143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9050"/>
                  </a:lnTo>
                  <a:lnTo>
                    <a:pt x="6371844" y="0"/>
                  </a:lnTo>
                  <a:cubicBezTo>
                    <a:pt x="6686931" y="0"/>
                    <a:pt x="6942328" y="255143"/>
                    <a:pt x="6942328" y="569849"/>
                  </a:cubicBezTo>
                  <a:lnTo>
                    <a:pt x="6923278" y="569849"/>
                  </a:lnTo>
                  <a:lnTo>
                    <a:pt x="6942328" y="569849"/>
                  </a:lnTo>
                  <a:lnTo>
                    <a:pt x="6942328" y="5101971"/>
                  </a:lnTo>
                  <a:lnTo>
                    <a:pt x="6923278" y="5101971"/>
                  </a:lnTo>
                  <a:lnTo>
                    <a:pt x="6942328" y="5101971"/>
                  </a:lnTo>
                  <a:cubicBezTo>
                    <a:pt x="6942328" y="5416677"/>
                    <a:pt x="6686931" y="5671820"/>
                    <a:pt x="6371844" y="5671820"/>
                  </a:cubicBezTo>
                  <a:lnTo>
                    <a:pt x="6371844" y="5652770"/>
                  </a:lnTo>
                  <a:lnTo>
                    <a:pt x="6371844" y="5671820"/>
                  </a:lnTo>
                  <a:lnTo>
                    <a:pt x="570484" y="5671820"/>
                  </a:lnTo>
                  <a:lnTo>
                    <a:pt x="570484" y="5652770"/>
                  </a:lnTo>
                  <a:lnTo>
                    <a:pt x="570484" y="5671820"/>
                  </a:lnTo>
                  <a:cubicBezTo>
                    <a:pt x="255397" y="5671693"/>
                    <a:pt x="0" y="5416677"/>
                    <a:pt x="0" y="5101971"/>
                  </a:cubicBezTo>
                  <a:lnTo>
                    <a:pt x="0" y="569849"/>
                  </a:lnTo>
                  <a:lnTo>
                    <a:pt x="19050" y="569849"/>
                  </a:lnTo>
                  <a:lnTo>
                    <a:pt x="0" y="569849"/>
                  </a:lnTo>
                  <a:moveTo>
                    <a:pt x="38100" y="569849"/>
                  </a:moveTo>
                  <a:lnTo>
                    <a:pt x="38100" y="5101971"/>
                  </a:lnTo>
                  <a:lnTo>
                    <a:pt x="19050" y="5101971"/>
                  </a:lnTo>
                  <a:lnTo>
                    <a:pt x="38100" y="5101971"/>
                  </a:lnTo>
                  <a:cubicBezTo>
                    <a:pt x="38100" y="5395595"/>
                    <a:pt x="276479" y="5633720"/>
                    <a:pt x="570484" y="5633720"/>
                  </a:cubicBezTo>
                  <a:lnTo>
                    <a:pt x="6371844" y="5633720"/>
                  </a:lnTo>
                  <a:cubicBezTo>
                    <a:pt x="6665849" y="5633720"/>
                    <a:pt x="6904228" y="5395595"/>
                    <a:pt x="6904228" y="5101971"/>
                  </a:cubicBezTo>
                  <a:lnTo>
                    <a:pt x="6904228" y="569849"/>
                  </a:lnTo>
                  <a:cubicBezTo>
                    <a:pt x="6904228" y="276225"/>
                    <a:pt x="6665849" y="38100"/>
                    <a:pt x="6371844" y="38100"/>
                  </a:cubicBezTo>
                  <a:lnTo>
                    <a:pt x="570484" y="38100"/>
                  </a:lnTo>
                  <a:lnTo>
                    <a:pt x="570484" y="19050"/>
                  </a:lnTo>
                  <a:lnTo>
                    <a:pt x="570484" y="38100"/>
                  </a:lnTo>
                  <a:cubicBezTo>
                    <a:pt x="276479" y="38100"/>
                    <a:pt x="38100" y="276225"/>
                    <a:pt x="38100" y="56984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6858744" y="45593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DataFrame Vazio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858744" y="5280124"/>
            <a:ext cx="4570362" cy="853380"/>
            <a:chOff x="0" y="0"/>
            <a:chExt cx="6093817" cy="11378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093968" cy="1137920"/>
            </a:xfrm>
            <a:custGeom>
              <a:avLst/>
              <a:gdLst/>
              <a:ahLst/>
              <a:cxnLst/>
              <a:rect l="l" t="t" r="r" b="b"/>
              <a:pathLst>
                <a:path w="60939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5543169" y="0"/>
                  </a:lnTo>
                  <a:cubicBezTo>
                    <a:pt x="5847334" y="0"/>
                    <a:pt x="6093968" y="246634"/>
                    <a:pt x="6093968" y="550799"/>
                  </a:cubicBezTo>
                  <a:lnTo>
                    <a:pt x="6093968" y="587121"/>
                  </a:lnTo>
                  <a:cubicBezTo>
                    <a:pt x="6093968" y="891286"/>
                    <a:pt x="5847334" y="1137920"/>
                    <a:pt x="55431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845052" y="5280124"/>
            <a:ext cx="4597747" cy="853380"/>
            <a:chOff x="0" y="0"/>
            <a:chExt cx="6130330" cy="11378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30417" cy="1137920"/>
            </a:xfrm>
            <a:custGeom>
              <a:avLst/>
              <a:gdLst/>
              <a:ahLst/>
              <a:cxnLst/>
              <a:rect l="l" t="t" r="r" b="b"/>
              <a:pathLst>
                <a:path w="61304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075299" y="0"/>
                  </a:lnTo>
                  <a:cubicBezTo>
                    <a:pt x="6105652" y="0"/>
                    <a:pt x="6130417" y="24638"/>
                    <a:pt x="6130417" y="55118"/>
                  </a:cubicBezTo>
                  <a:lnTo>
                    <a:pt x="6130417" y="1082802"/>
                  </a:lnTo>
                  <a:cubicBezTo>
                    <a:pt x="6130417" y="1113155"/>
                    <a:pt x="6105779" y="1137920"/>
                    <a:pt x="60752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7120384" y="5353199"/>
            <a:ext cx="4047084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pd.DataFrame()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58744" y="6357491"/>
            <a:ext cx="4570362" cy="140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Cria uma estrutura vazia que pode ser preenchida posteriormente com dados.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994059" y="4269730"/>
            <a:ext cx="5206752" cy="4253805"/>
            <a:chOff x="0" y="0"/>
            <a:chExt cx="6942337" cy="5671740"/>
          </a:xfrm>
        </p:grpSpPr>
        <p:sp>
          <p:nvSpPr>
            <p:cNvPr id="29" name="Freeform 29"/>
            <p:cNvSpPr/>
            <p:nvPr/>
          </p:nvSpPr>
          <p:spPr>
            <a:xfrm>
              <a:off x="19050" y="19050"/>
              <a:ext cx="6904228" cy="5633720"/>
            </a:xfrm>
            <a:custGeom>
              <a:avLst/>
              <a:gdLst/>
              <a:ahLst/>
              <a:cxnLst/>
              <a:rect l="l" t="t" r="r" b="b"/>
              <a:pathLst>
                <a:path w="6904228" h="5633720">
                  <a:moveTo>
                    <a:pt x="0" y="550799"/>
                  </a:moveTo>
                  <a:cubicBezTo>
                    <a:pt x="0" y="246634"/>
                    <a:pt x="246888" y="0"/>
                    <a:pt x="551434" y="0"/>
                  </a:cubicBezTo>
                  <a:lnTo>
                    <a:pt x="6352794" y="0"/>
                  </a:lnTo>
                  <a:cubicBezTo>
                    <a:pt x="6657340" y="0"/>
                    <a:pt x="6904228" y="246634"/>
                    <a:pt x="6904228" y="550799"/>
                  </a:cubicBezTo>
                  <a:lnTo>
                    <a:pt x="6904228" y="5082921"/>
                  </a:lnTo>
                  <a:cubicBezTo>
                    <a:pt x="6904228" y="5387086"/>
                    <a:pt x="6657340" y="5633720"/>
                    <a:pt x="6352794" y="5633720"/>
                  </a:cubicBezTo>
                  <a:lnTo>
                    <a:pt x="551434" y="5633720"/>
                  </a:lnTo>
                  <a:cubicBezTo>
                    <a:pt x="246888" y="5633720"/>
                    <a:pt x="0" y="5387086"/>
                    <a:pt x="0" y="5082921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6942328" cy="5671820"/>
            </a:xfrm>
            <a:custGeom>
              <a:avLst/>
              <a:gdLst/>
              <a:ahLst/>
              <a:cxnLst/>
              <a:rect l="l" t="t" r="r" b="b"/>
              <a:pathLst>
                <a:path w="6942328" h="5671820">
                  <a:moveTo>
                    <a:pt x="0" y="569849"/>
                  </a:moveTo>
                  <a:cubicBezTo>
                    <a:pt x="0" y="255143"/>
                    <a:pt x="255397" y="0"/>
                    <a:pt x="570484" y="0"/>
                  </a:cubicBezTo>
                  <a:lnTo>
                    <a:pt x="6371844" y="0"/>
                  </a:lnTo>
                  <a:lnTo>
                    <a:pt x="6371844" y="19050"/>
                  </a:lnTo>
                  <a:lnTo>
                    <a:pt x="6371844" y="0"/>
                  </a:lnTo>
                  <a:cubicBezTo>
                    <a:pt x="6686931" y="0"/>
                    <a:pt x="6942328" y="255143"/>
                    <a:pt x="6942328" y="569849"/>
                  </a:cubicBezTo>
                  <a:lnTo>
                    <a:pt x="6923278" y="569849"/>
                  </a:lnTo>
                  <a:lnTo>
                    <a:pt x="6942328" y="569849"/>
                  </a:lnTo>
                  <a:lnTo>
                    <a:pt x="6942328" y="5101971"/>
                  </a:lnTo>
                  <a:lnTo>
                    <a:pt x="6923278" y="5101971"/>
                  </a:lnTo>
                  <a:lnTo>
                    <a:pt x="6942328" y="5101971"/>
                  </a:lnTo>
                  <a:cubicBezTo>
                    <a:pt x="6942328" y="5416677"/>
                    <a:pt x="6686931" y="5671820"/>
                    <a:pt x="6371844" y="5671820"/>
                  </a:cubicBezTo>
                  <a:lnTo>
                    <a:pt x="6371844" y="5652770"/>
                  </a:lnTo>
                  <a:lnTo>
                    <a:pt x="6371844" y="5671820"/>
                  </a:lnTo>
                  <a:lnTo>
                    <a:pt x="570484" y="5671820"/>
                  </a:lnTo>
                  <a:lnTo>
                    <a:pt x="570484" y="5652770"/>
                  </a:lnTo>
                  <a:lnTo>
                    <a:pt x="570484" y="5671820"/>
                  </a:lnTo>
                  <a:cubicBezTo>
                    <a:pt x="255397" y="5671693"/>
                    <a:pt x="0" y="5416677"/>
                    <a:pt x="0" y="5101971"/>
                  </a:cubicBezTo>
                  <a:lnTo>
                    <a:pt x="0" y="569849"/>
                  </a:lnTo>
                  <a:lnTo>
                    <a:pt x="19050" y="569849"/>
                  </a:lnTo>
                  <a:lnTo>
                    <a:pt x="0" y="569849"/>
                  </a:lnTo>
                  <a:moveTo>
                    <a:pt x="38100" y="569849"/>
                  </a:moveTo>
                  <a:lnTo>
                    <a:pt x="38100" y="5101971"/>
                  </a:lnTo>
                  <a:lnTo>
                    <a:pt x="19050" y="5101971"/>
                  </a:lnTo>
                  <a:lnTo>
                    <a:pt x="38100" y="5101971"/>
                  </a:lnTo>
                  <a:cubicBezTo>
                    <a:pt x="38100" y="5395595"/>
                    <a:pt x="276479" y="5633720"/>
                    <a:pt x="570484" y="5633720"/>
                  </a:cubicBezTo>
                  <a:lnTo>
                    <a:pt x="6371844" y="5633720"/>
                  </a:lnTo>
                  <a:cubicBezTo>
                    <a:pt x="6665849" y="5633720"/>
                    <a:pt x="6904228" y="5395595"/>
                    <a:pt x="6904228" y="5101971"/>
                  </a:cubicBezTo>
                  <a:lnTo>
                    <a:pt x="6904228" y="569849"/>
                  </a:lnTo>
                  <a:cubicBezTo>
                    <a:pt x="6904228" y="276225"/>
                    <a:pt x="6665849" y="38100"/>
                    <a:pt x="6371844" y="38100"/>
                  </a:cubicBezTo>
                  <a:lnTo>
                    <a:pt x="570484" y="38100"/>
                  </a:lnTo>
                  <a:lnTo>
                    <a:pt x="570484" y="19050"/>
                  </a:lnTo>
                  <a:lnTo>
                    <a:pt x="570484" y="38100"/>
                  </a:lnTo>
                  <a:cubicBezTo>
                    <a:pt x="276479" y="38100"/>
                    <a:pt x="38100" y="276225"/>
                    <a:pt x="38100" y="569849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2312254" y="455935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Vazio com Colunas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2312254" y="5280124"/>
            <a:ext cx="4570362" cy="1293911"/>
            <a:chOff x="0" y="0"/>
            <a:chExt cx="6093817" cy="172521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93968" cy="1725295"/>
            </a:xfrm>
            <a:custGeom>
              <a:avLst/>
              <a:gdLst/>
              <a:ahLst/>
              <a:cxnLst/>
              <a:rect l="l" t="t" r="r" b="b"/>
              <a:pathLst>
                <a:path w="6093968" h="1725295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5543169" y="0"/>
                  </a:lnTo>
                  <a:cubicBezTo>
                    <a:pt x="5847334" y="0"/>
                    <a:pt x="6093968" y="246634"/>
                    <a:pt x="6093968" y="550799"/>
                  </a:cubicBezTo>
                  <a:lnTo>
                    <a:pt x="6093968" y="1174496"/>
                  </a:lnTo>
                  <a:cubicBezTo>
                    <a:pt x="6093968" y="1478661"/>
                    <a:pt x="5847334" y="1725295"/>
                    <a:pt x="5543169" y="1725295"/>
                  </a:cubicBezTo>
                  <a:lnTo>
                    <a:pt x="550799" y="1725295"/>
                  </a:lnTo>
                  <a:cubicBezTo>
                    <a:pt x="246634" y="1725168"/>
                    <a:pt x="0" y="1478661"/>
                    <a:pt x="0" y="1174496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2298561" y="5280124"/>
            <a:ext cx="4597747" cy="1293911"/>
            <a:chOff x="0" y="0"/>
            <a:chExt cx="6130330" cy="172521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30417" cy="1725295"/>
            </a:xfrm>
            <a:custGeom>
              <a:avLst/>
              <a:gdLst/>
              <a:ahLst/>
              <a:cxnLst/>
              <a:rect l="l" t="t" r="r" b="b"/>
              <a:pathLst>
                <a:path w="6130417" h="1725295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075299" y="0"/>
                  </a:lnTo>
                  <a:cubicBezTo>
                    <a:pt x="6105652" y="0"/>
                    <a:pt x="6130417" y="24638"/>
                    <a:pt x="6130417" y="55118"/>
                  </a:cubicBezTo>
                  <a:lnTo>
                    <a:pt x="6130417" y="1670177"/>
                  </a:lnTo>
                  <a:cubicBezTo>
                    <a:pt x="6130417" y="1700530"/>
                    <a:pt x="6105779" y="1725295"/>
                    <a:pt x="6075299" y="1725295"/>
                  </a:cubicBezTo>
                  <a:lnTo>
                    <a:pt x="55118" y="1725295"/>
                  </a:lnTo>
                  <a:cubicBezTo>
                    <a:pt x="24765" y="1725295"/>
                    <a:pt x="0" y="1700657"/>
                    <a:pt x="0" y="16701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2573892" y="5353199"/>
            <a:ext cx="4047084" cy="101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pd.DataFrame(columns=['col1', 'col2'])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12254" y="6798022"/>
            <a:ext cx="4570362" cy="140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Define a estrutura das colunas antecipadamente, ideal para projetos organizados.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7211" y="675382"/>
            <a:ext cx="8839349" cy="751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Dominando a Seleção de Colunas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412" y="2065735"/>
            <a:ext cx="16233576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Selecionar colunas específicas é uma das operações mais frequentes na análise de dados. O pandas oferece métodos flexíveis para acessar exatamente os dados que você precisa.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7211" y="3459064"/>
            <a:ext cx="5239940" cy="28575"/>
            <a:chOff x="0" y="0"/>
            <a:chExt cx="6986587" cy="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6524" cy="38100"/>
            </a:xfrm>
            <a:custGeom>
              <a:avLst/>
              <a:gdLst/>
              <a:ahLst/>
              <a:cxnLst/>
              <a:rect l="l" t="t" r="r" b="b"/>
              <a:pathLst>
                <a:path w="6986524" h="38100">
                  <a:moveTo>
                    <a:pt x="0" y="0"/>
                  </a:moveTo>
                  <a:lnTo>
                    <a:pt x="6986524" y="0"/>
                  </a:lnTo>
                  <a:lnTo>
                    <a:pt x="698652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3696717"/>
            <a:ext cx="3930924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Seleção de Coluna Única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7211" y="4289971"/>
            <a:ext cx="5239940" cy="796081"/>
            <a:chOff x="0" y="0"/>
            <a:chExt cx="6986587" cy="10614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6524" cy="1061466"/>
            </a:xfrm>
            <a:custGeom>
              <a:avLst/>
              <a:gdLst/>
              <a:ahLst/>
              <a:cxnLst/>
              <a:rect l="l" t="t" r="r" b="b"/>
              <a:pathLst>
                <a:path w="6986524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6472936" y="0"/>
                  </a:lnTo>
                  <a:cubicBezTo>
                    <a:pt x="6756654" y="0"/>
                    <a:pt x="6986524" y="229997"/>
                    <a:pt x="6986524" y="513588"/>
                  </a:cubicBezTo>
                  <a:lnTo>
                    <a:pt x="6986524" y="547751"/>
                  </a:lnTo>
                  <a:cubicBezTo>
                    <a:pt x="6986524" y="831469"/>
                    <a:pt x="6756527" y="1061339"/>
                    <a:pt x="6472936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4412" y="4289971"/>
            <a:ext cx="5265539" cy="796081"/>
            <a:chOff x="0" y="0"/>
            <a:chExt cx="7020718" cy="10614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20687" cy="1061466"/>
            </a:xfrm>
            <a:custGeom>
              <a:avLst/>
              <a:gdLst/>
              <a:ahLst/>
              <a:cxnLst/>
              <a:rect l="l" t="t" r="r" b="b"/>
              <a:pathLst>
                <a:path w="7020687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6969379" y="0"/>
                  </a:lnTo>
                  <a:cubicBezTo>
                    <a:pt x="6997700" y="0"/>
                    <a:pt x="7020687" y="22987"/>
                    <a:pt x="7020687" y="51308"/>
                  </a:cubicBezTo>
                  <a:lnTo>
                    <a:pt x="7020687" y="1010031"/>
                  </a:lnTo>
                  <a:cubicBezTo>
                    <a:pt x="7020687" y="1038352"/>
                    <a:pt x="6997700" y="1061339"/>
                    <a:pt x="6969379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71141" y="4368254"/>
            <a:ext cx="4752082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df['column']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211" y="5289202"/>
            <a:ext cx="5239940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Retorna uma Series com todos os valores da coluna especificada.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523881" y="3459064"/>
            <a:ext cx="5240090" cy="28575"/>
            <a:chOff x="0" y="0"/>
            <a:chExt cx="6986787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6778" cy="38100"/>
            </a:xfrm>
            <a:custGeom>
              <a:avLst/>
              <a:gdLst/>
              <a:ahLst/>
              <a:cxnLst/>
              <a:rect l="l" t="t" r="r" b="b"/>
              <a:pathLst>
                <a:path w="6986778" h="38100">
                  <a:moveTo>
                    <a:pt x="0" y="0"/>
                  </a:moveTo>
                  <a:lnTo>
                    <a:pt x="6986778" y="0"/>
                  </a:lnTo>
                  <a:lnTo>
                    <a:pt x="698677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523881" y="3615929"/>
            <a:ext cx="2853481" cy="3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Múltiplas Colunas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523881" y="4289971"/>
            <a:ext cx="5240090" cy="796081"/>
            <a:chOff x="0" y="0"/>
            <a:chExt cx="6986787" cy="10614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6778" cy="1061466"/>
            </a:xfrm>
            <a:custGeom>
              <a:avLst/>
              <a:gdLst/>
              <a:ahLst/>
              <a:cxnLst/>
              <a:rect l="l" t="t" r="r" b="b"/>
              <a:pathLst>
                <a:path w="6986778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6473190" y="0"/>
                  </a:lnTo>
                  <a:cubicBezTo>
                    <a:pt x="6756908" y="0"/>
                    <a:pt x="6986778" y="229997"/>
                    <a:pt x="6986778" y="513588"/>
                  </a:cubicBezTo>
                  <a:lnTo>
                    <a:pt x="6986778" y="547751"/>
                  </a:lnTo>
                  <a:cubicBezTo>
                    <a:pt x="6986778" y="831469"/>
                    <a:pt x="6756781" y="1061339"/>
                    <a:pt x="6473190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511081" y="4289971"/>
            <a:ext cx="5265687" cy="796081"/>
            <a:chOff x="0" y="0"/>
            <a:chExt cx="7020917" cy="10614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20814" cy="1061466"/>
            </a:xfrm>
            <a:custGeom>
              <a:avLst/>
              <a:gdLst/>
              <a:ahLst/>
              <a:cxnLst/>
              <a:rect l="l" t="t" r="r" b="b"/>
              <a:pathLst>
                <a:path w="7020814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6969506" y="0"/>
                  </a:lnTo>
                  <a:cubicBezTo>
                    <a:pt x="6997827" y="0"/>
                    <a:pt x="7020814" y="22987"/>
                    <a:pt x="7020814" y="51308"/>
                  </a:cubicBezTo>
                  <a:lnTo>
                    <a:pt x="7020814" y="1010031"/>
                  </a:lnTo>
                  <a:cubicBezTo>
                    <a:pt x="7020814" y="1038352"/>
                    <a:pt x="6997827" y="1061339"/>
                    <a:pt x="6969506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6767810" y="4368254"/>
            <a:ext cx="4752231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df[['column_a', 'column_z']]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23881" y="5289202"/>
            <a:ext cx="5240090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Utiliza lista dupla para selecionar várias colunas simultaneamente.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20699" y="3459064"/>
            <a:ext cx="5240090" cy="28575"/>
            <a:chOff x="0" y="0"/>
            <a:chExt cx="6986787" cy="38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6778" cy="38100"/>
            </a:xfrm>
            <a:custGeom>
              <a:avLst/>
              <a:gdLst/>
              <a:ahLst/>
              <a:cxnLst/>
              <a:rect l="l" t="t" r="r" b="b"/>
              <a:pathLst>
                <a:path w="6986778" h="38100">
                  <a:moveTo>
                    <a:pt x="0" y="0"/>
                  </a:moveTo>
                  <a:lnTo>
                    <a:pt x="6986778" y="0"/>
                  </a:lnTo>
                  <a:lnTo>
                    <a:pt x="698677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020699" y="3615929"/>
            <a:ext cx="2853481" cy="3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Valores Únicos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020699" y="4289971"/>
            <a:ext cx="5240090" cy="796081"/>
            <a:chOff x="0" y="0"/>
            <a:chExt cx="6986787" cy="106144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6778" cy="1061466"/>
            </a:xfrm>
            <a:custGeom>
              <a:avLst/>
              <a:gdLst/>
              <a:ahLst/>
              <a:cxnLst/>
              <a:rect l="l" t="t" r="r" b="b"/>
              <a:pathLst>
                <a:path w="6986778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6473190" y="0"/>
                  </a:lnTo>
                  <a:cubicBezTo>
                    <a:pt x="6756908" y="0"/>
                    <a:pt x="6986778" y="229997"/>
                    <a:pt x="6986778" y="513588"/>
                  </a:cubicBezTo>
                  <a:lnTo>
                    <a:pt x="6986778" y="547751"/>
                  </a:lnTo>
                  <a:cubicBezTo>
                    <a:pt x="6986778" y="831469"/>
                    <a:pt x="6756781" y="1061339"/>
                    <a:pt x="6473190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007900" y="4289971"/>
            <a:ext cx="5265687" cy="796081"/>
            <a:chOff x="0" y="0"/>
            <a:chExt cx="7020917" cy="106144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020814" cy="1061466"/>
            </a:xfrm>
            <a:custGeom>
              <a:avLst/>
              <a:gdLst/>
              <a:ahLst/>
              <a:cxnLst/>
              <a:rect l="l" t="t" r="r" b="b"/>
              <a:pathLst>
                <a:path w="7020814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6969506" y="0"/>
                  </a:lnTo>
                  <a:cubicBezTo>
                    <a:pt x="6997827" y="0"/>
                    <a:pt x="7020814" y="22987"/>
                    <a:pt x="7020814" y="51308"/>
                  </a:cubicBezTo>
                  <a:lnTo>
                    <a:pt x="7020814" y="1010031"/>
                  </a:lnTo>
                  <a:cubicBezTo>
                    <a:pt x="7020814" y="1038352"/>
                    <a:pt x="6997827" y="1061339"/>
                    <a:pt x="6969506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2264628" y="4368254"/>
            <a:ext cx="4752231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df['column'].unique()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20699" y="5289202"/>
            <a:ext cx="5240090" cy="90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Identifica todos os valores distintos presentes na coluna.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27211" y="7054006"/>
            <a:ext cx="7988350" cy="28575"/>
            <a:chOff x="0" y="0"/>
            <a:chExt cx="10651133" cy="38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651109" cy="38100"/>
            </a:xfrm>
            <a:custGeom>
              <a:avLst/>
              <a:gdLst/>
              <a:ahLst/>
              <a:cxnLst/>
              <a:rect l="l" t="t" r="r" b="b"/>
              <a:pathLst>
                <a:path w="10651109" h="38100">
                  <a:moveTo>
                    <a:pt x="0" y="0"/>
                  </a:moveTo>
                  <a:lnTo>
                    <a:pt x="10651109" y="0"/>
                  </a:lnTo>
                  <a:lnTo>
                    <a:pt x="10651109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91231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027211" y="7210871"/>
            <a:ext cx="2853481" cy="38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Contagem de Únicos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27211" y="7884914"/>
            <a:ext cx="7988350" cy="796081"/>
            <a:chOff x="0" y="0"/>
            <a:chExt cx="10651133" cy="106144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651109" cy="1061466"/>
            </a:xfrm>
            <a:custGeom>
              <a:avLst/>
              <a:gdLst/>
              <a:ahLst/>
              <a:cxnLst/>
              <a:rect l="l" t="t" r="r" b="b"/>
              <a:pathLst>
                <a:path w="10651109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10137521" y="0"/>
                  </a:lnTo>
                  <a:cubicBezTo>
                    <a:pt x="10421239" y="0"/>
                    <a:pt x="10651109" y="229997"/>
                    <a:pt x="10651109" y="513588"/>
                  </a:cubicBezTo>
                  <a:lnTo>
                    <a:pt x="10651109" y="547751"/>
                  </a:lnTo>
                  <a:cubicBezTo>
                    <a:pt x="10651109" y="831469"/>
                    <a:pt x="10421112" y="1061339"/>
                    <a:pt x="10137521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014412" y="7884914"/>
            <a:ext cx="8013947" cy="796081"/>
            <a:chOff x="0" y="0"/>
            <a:chExt cx="10685263" cy="106144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85145" cy="1061466"/>
            </a:xfrm>
            <a:custGeom>
              <a:avLst/>
              <a:gdLst/>
              <a:ahLst/>
              <a:cxnLst/>
              <a:rect l="l" t="t" r="r" b="b"/>
              <a:pathLst>
                <a:path w="10685145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10633837" y="0"/>
                  </a:lnTo>
                  <a:cubicBezTo>
                    <a:pt x="10662158" y="0"/>
                    <a:pt x="10685145" y="22987"/>
                    <a:pt x="10685145" y="51308"/>
                  </a:cubicBezTo>
                  <a:lnTo>
                    <a:pt x="10685145" y="1010031"/>
                  </a:lnTo>
                  <a:cubicBezTo>
                    <a:pt x="10685145" y="1038352"/>
                    <a:pt x="10662158" y="1061339"/>
                    <a:pt x="10633837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271141" y="7963197"/>
            <a:ext cx="7500491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df['column'].nunique()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7211" y="8884146"/>
            <a:ext cx="7988350" cy="49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Retorna o número total de valores únicos na coluna.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272290" y="7054006"/>
            <a:ext cx="7988499" cy="28575"/>
            <a:chOff x="0" y="0"/>
            <a:chExt cx="10651332" cy="381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651363" cy="38100"/>
            </a:xfrm>
            <a:custGeom>
              <a:avLst/>
              <a:gdLst/>
              <a:ahLst/>
              <a:cxnLst/>
              <a:rect l="l" t="t" r="r" b="b"/>
              <a:pathLst>
                <a:path w="10651363" h="38100">
                  <a:moveTo>
                    <a:pt x="0" y="0"/>
                  </a:moveTo>
                  <a:lnTo>
                    <a:pt x="10651363" y="0"/>
                  </a:lnTo>
                  <a:lnTo>
                    <a:pt x="10651363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9259491" y="7243564"/>
            <a:ext cx="323435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Frequência de Valores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9272290" y="7884914"/>
            <a:ext cx="7988499" cy="796081"/>
            <a:chOff x="0" y="0"/>
            <a:chExt cx="10651332" cy="106144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651236" cy="1061466"/>
            </a:xfrm>
            <a:custGeom>
              <a:avLst/>
              <a:gdLst/>
              <a:ahLst/>
              <a:cxnLst/>
              <a:rect l="l" t="t" r="r" b="b"/>
              <a:pathLst>
                <a:path w="10651236" h="1061466">
                  <a:moveTo>
                    <a:pt x="0" y="513588"/>
                  </a:moveTo>
                  <a:cubicBezTo>
                    <a:pt x="0" y="229997"/>
                    <a:pt x="229997" y="0"/>
                    <a:pt x="513588" y="0"/>
                  </a:cubicBezTo>
                  <a:lnTo>
                    <a:pt x="10137648" y="0"/>
                  </a:lnTo>
                  <a:cubicBezTo>
                    <a:pt x="10421366" y="0"/>
                    <a:pt x="10651236" y="229997"/>
                    <a:pt x="10651236" y="513588"/>
                  </a:cubicBezTo>
                  <a:lnTo>
                    <a:pt x="10651236" y="547751"/>
                  </a:lnTo>
                  <a:cubicBezTo>
                    <a:pt x="10651236" y="831469"/>
                    <a:pt x="10421239" y="1061339"/>
                    <a:pt x="10137648" y="1061339"/>
                  </a:cubicBezTo>
                  <a:lnTo>
                    <a:pt x="513588" y="1061339"/>
                  </a:lnTo>
                  <a:cubicBezTo>
                    <a:pt x="229997" y="1061466"/>
                    <a:pt x="0" y="831469"/>
                    <a:pt x="0" y="54775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9259491" y="7884914"/>
            <a:ext cx="8014098" cy="796081"/>
            <a:chOff x="0" y="0"/>
            <a:chExt cx="10685463" cy="106144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685399" cy="1061466"/>
            </a:xfrm>
            <a:custGeom>
              <a:avLst/>
              <a:gdLst/>
              <a:ahLst/>
              <a:cxnLst/>
              <a:rect l="l" t="t" r="r" b="b"/>
              <a:pathLst>
                <a:path w="10685399" h="1061466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10634091" y="0"/>
                  </a:lnTo>
                  <a:cubicBezTo>
                    <a:pt x="10662412" y="0"/>
                    <a:pt x="10685399" y="22987"/>
                    <a:pt x="10685399" y="51308"/>
                  </a:cubicBezTo>
                  <a:lnTo>
                    <a:pt x="10685399" y="1010031"/>
                  </a:lnTo>
                  <a:cubicBezTo>
                    <a:pt x="10685399" y="1038352"/>
                    <a:pt x="10662412" y="1061339"/>
                    <a:pt x="10634091" y="1061339"/>
                  </a:cubicBezTo>
                  <a:lnTo>
                    <a:pt x="51308" y="1061339"/>
                  </a:lnTo>
                  <a:cubicBezTo>
                    <a:pt x="22987" y="1061466"/>
                    <a:pt x="0" y="1038479"/>
                    <a:pt x="0" y="101003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9516219" y="7963197"/>
            <a:ext cx="7500640" cy="52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df['column'].value_counts()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272290" y="8884146"/>
            <a:ext cx="7988499" cy="49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Mostra cada valor único e quantas vezes aparece nos dados.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47327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12564" y="370080"/>
            <a:ext cx="6926028" cy="52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2"/>
              </a:lnSpc>
            </a:pPr>
            <a:r>
              <a:rPr lang="en-US" sz="318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Poder do df.loc: Seleção Avançada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12564" y="1125587"/>
            <a:ext cx="17205721" cy="1132954"/>
            <a:chOff x="0" y="0"/>
            <a:chExt cx="22940962" cy="1510605"/>
          </a:xfrm>
        </p:grpSpPr>
        <p:sp>
          <p:nvSpPr>
            <p:cNvPr id="8" name="Freeform 8"/>
            <p:cNvSpPr/>
            <p:nvPr/>
          </p:nvSpPr>
          <p:spPr>
            <a:xfrm>
              <a:off x="12700" y="9721"/>
              <a:ext cx="22915500" cy="1491156"/>
            </a:xfrm>
            <a:custGeom>
              <a:avLst/>
              <a:gdLst/>
              <a:ahLst/>
              <a:cxnLst/>
              <a:rect l="l" t="t" r="r" b="b"/>
              <a:pathLst>
                <a:path w="22915500" h="1491156">
                  <a:moveTo>
                    <a:pt x="0" y="210759"/>
                  </a:moveTo>
                  <a:cubicBezTo>
                    <a:pt x="0" y="94395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94395"/>
                    <a:pt x="22915500" y="210759"/>
                  </a:cubicBezTo>
                  <a:lnTo>
                    <a:pt x="22915500" y="1280398"/>
                  </a:lnTo>
                  <a:cubicBezTo>
                    <a:pt x="22915500" y="1396859"/>
                    <a:pt x="22790786" y="1491156"/>
                    <a:pt x="22636862" y="1491156"/>
                  </a:cubicBezTo>
                  <a:lnTo>
                    <a:pt x="278638" y="1491156"/>
                  </a:lnTo>
                  <a:cubicBezTo>
                    <a:pt x="124714" y="1491156"/>
                    <a:pt x="0" y="1396762"/>
                    <a:pt x="0" y="1280398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2940900" cy="1510598"/>
            </a:xfrm>
            <a:custGeom>
              <a:avLst/>
              <a:gdLst/>
              <a:ahLst/>
              <a:cxnLst/>
              <a:rect l="l" t="t" r="r" b="b"/>
              <a:pathLst>
                <a:path w="22940900" h="1510598">
                  <a:moveTo>
                    <a:pt x="0" y="220480"/>
                  </a:moveTo>
                  <a:cubicBezTo>
                    <a:pt x="0" y="98574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9721"/>
                  </a:lnTo>
                  <a:lnTo>
                    <a:pt x="22649562" y="0"/>
                  </a:lnTo>
                  <a:cubicBezTo>
                    <a:pt x="22810344" y="0"/>
                    <a:pt x="22940900" y="98574"/>
                    <a:pt x="22940900" y="220480"/>
                  </a:cubicBezTo>
                  <a:lnTo>
                    <a:pt x="22928200" y="220480"/>
                  </a:lnTo>
                  <a:lnTo>
                    <a:pt x="22940900" y="220480"/>
                  </a:lnTo>
                  <a:lnTo>
                    <a:pt x="22940900" y="1290119"/>
                  </a:lnTo>
                  <a:lnTo>
                    <a:pt x="22928200" y="1290119"/>
                  </a:lnTo>
                  <a:lnTo>
                    <a:pt x="22940900" y="1290119"/>
                  </a:lnTo>
                  <a:cubicBezTo>
                    <a:pt x="22940900" y="1412024"/>
                    <a:pt x="22810344" y="1510598"/>
                    <a:pt x="22649562" y="1510598"/>
                  </a:cubicBezTo>
                  <a:lnTo>
                    <a:pt x="22649562" y="1500877"/>
                  </a:lnTo>
                  <a:lnTo>
                    <a:pt x="22649562" y="1510598"/>
                  </a:lnTo>
                  <a:lnTo>
                    <a:pt x="291338" y="1510598"/>
                  </a:lnTo>
                  <a:lnTo>
                    <a:pt x="291338" y="1500877"/>
                  </a:lnTo>
                  <a:lnTo>
                    <a:pt x="291338" y="1510598"/>
                  </a:lnTo>
                  <a:cubicBezTo>
                    <a:pt x="130556" y="1510598"/>
                    <a:pt x="0" y="1412024"/>
                    <a:pt x="0" y="1290119"/>
                  </a:cubicBezTo>
                  <a:lnTo>
                    <a:pt x="0" y="220480"/>
                  </a:lnTo>
                  <a:lnTo>
                    <a:pt x="12700" y="220480"/>
                  </a:lnTo>
                  <a:lnTo>
                    <a:pt x="0" y="220480"/>
                  </a:lnTo>
                  <a:moveTo>
                    <a:pt x="25400" y="220480"/>
                  </a:moveTo>
                  <a:lnTo>
                    <a:pt x="25400" y="1290119"/>
                  </a:lnTo>
                  <a:lnTo>
                    <a:pt x="12700" y="1290119"/>
                  </a:lnTo>
                  <a:lnTo>
                    <a:pt x="25400" y="1290119"/>
                  </a:lnTo>
                  <a:cubicBezTo>
                    <a:pt x="25400" y="1401039"/>
                    <a:pt x="144272" y="1491156"/>
                    <a:pt x="291338" y="1491156"/>
                  </a:cubicBezTo>
                  <a:lnTo>
                    <a:pt x="22649562" y="1491156"/>
                  </a:lnTo>
                  <a:cubicBezTo>
                    <a:pt x="22796627" y="1491156"/>
                    <a:pt x="22915500" y="1401039"/>
                    <a:pt x="22915500" y="1290119"/>
                  </a:cubicBezTo>
                  <a:lnTo>
                    <a:pt x="22915500" y="220480"/>
                  </a:lnTo>
                  <a:cubicBezTo>
                    <a:pt x="22915500" y="109559"/>
                    <a:pt x="22796627" y="19443"/>
                    <a:pt x="22649562" y="19443"/>
                  </a:cubicBezTo>
                  <a:lnTo>
                    <a:pt x="291338" y="19443"/>
                  </a:lnTo>
                  <a:lnTo>
                    <a:pt x="291338" y="9721"/>
                  </a:lnTo>
                  <a:lnTo>
                    <a:pt x="291338" y="19443"/>
                  </a:lnTo>
                  <a:cubicBezTo>
                    <a:pt x="144272" y="19443"/>
                    <a:pt x="25400" y="109559"/>
                    <a:pt x="25400" y="22048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36998" y="1539889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1197" y="1246734"/>
            <a:ext cx="1529804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Seleção de Linha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1493194"/>
            <a:ext cx="16473934" cy="332407"/>
            <a:chOff x="0" y="0"/>
            <a:chExt cx="21965245" cy="4432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65286" cy="443197"/>
            </a:xfrm>
            <a:custGeom>
              <a:avLst/>
              <a:gdLst/>
              <a:ahLst/>
              <a:cxnLst/>
              <a:rect l="l" t="t" r="r" b="b"/>
              <a:pathLst>
                <a:path w="21965286" h="443197">
                  <a:moveTo>
                    <a:pt x="0" y="21477"/>
                  </a:moveTo>
                  <a:cubicBezTo>
                    <a:pt x="0" y="9600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9600"/>
                    <a:pt x="21965286" y="21477"/>
                  </a:cubicBezTo>
                  <a:lnTo>
                    <a:pt x="21965286" y="421720"/>
                  </a:lnTo>
                  <a:cubicBezTo>
                    <a:pt x="21965286" y="433597"/>
                    <a:pt x="21952965" y="443197"/>
                    <a:pt x="21937726" y="443197"/>
                  </a:cubicBezTo>
                  <a:lnTo>
                    <a:pt x="27559" y="443197"/>
                  </a:lnTo>
                  <a:cubicBezTo>
                    <a:pt x="12319" y="443197"/>
                    <a:pt x="0" y="433597"/>
                    <a:pt x="0" y="421720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20378" y="1538660"/>
            <a:ext cx="16198602" cy="28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df.loc[n]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882749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Acessa uma linha específica pelo seu índice.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12564" y="2426866"/>
            <a:ext cx="17205721" cy="1343844"/>
            <a:chOff x="0" y="0"/>
            <a:chExt cx="22940962" cy="1791792"/>
          </a:xfrm>
        </p:grpSpPr>
        <p:sp>
          <p:nvSpPr>
            <p:cNvPr id="17" name="Freeform 17"/>
            <p:cNvSpPr/>
            <p:nvPr/>
          </p:nvSpPr>
          <p:spPr>
            <a:xfrm>
              <a:off x="12700" y="11531"/>
              <a:ext cx="22915500" cy="1768723"/>
            </a:xfrm>
            <a:custGeom>
              <a:avLst/>
              <a:gdLst/>
              <a:ahLst/>
              <a:cxnLst/>
              <a:rect l="l" t="t" r="r" b="b"/>
              <a:pathLst>
                <a:path w="22915500" h="1768723">
                  <a:moveTo>
                    <a:pt x="0" y="249990"/>
                  </a:moveTo>
                  <a:cubicBezTo>
                    <a:pt x="0" y="111965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111965"/>
                    <a:pt x="22915500" y="249990"/>
                  </a:cubicBezTo>
                  <a:lnTo>
                    <a:pt x="22915500" y="1518733"/>
                  </a:lnTo>
                  <a:cubicBezTo>
                    <a:pt x="22915500" y="1656873"/>
                    <a:pt x="22790786" y="1768723"/>
                    <a:pt x="22636862" y="1768723"/>
                  </a:cubicBezTo>
                  <a:lnTo>
                    <a:pt x="278638" y="1768723"/>
                  </a:lnTo>
                  <a:cubicBezTo>
                    <a:pt x="124714" y="1768723"/>
                    <a:pt x="0" y="1656758"/>
                    <a:pt x="0" y="1518733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2940900" cy="1791785"/>
            </a:xfrm>
            <a:custGeom>
              <a:avLst/>
              <a:gdLst/>
              <a:ahLst/>
              <a:cxnLst/>
              <a:rect l="l" t="t" r="r" b="b"/>
              <a:pathLst>
                <a:path w="22940900" h="1791785">
                  <a:moveTo>
                    <a:pt x="0" y="261521"/>
                  </a:moveTo>
                  <a:cubicBezTo>
                    <a:pt x="0" y="116923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1531"/>
                  </a:lnTo>
                  <a:lnTo>
                    <a:pt x="22649562" y="0"/>
                  </a:lnTo>
                  <a:cubicBezTo>
                    <a:pt x="22810344" y="0"/>
                    <a:pt x="22940900" y="116923"/>
                    <a:pt x="22940900" y="261521"/>
                  </a:cubicBezTo>
                  <a:lnTo>
                    <a:pt x="22928200" y="261521"/>
                  </a:lnTo>
                  <a:lnTo>
                    <a:pt x="22940900" y="261521"/>
                  </a:lnTo>
                  <a:lnTo>
                    <a:pt x="22940900" y="1530264"/>
                  </a:lnTo>
                  <a:lnTo>
                    <a:pt x="22928200" y="1530264"/>
                  </a:lnTo>
                  <a:lnTo>
                    <a:pt x="22940900" y="1530264"/>
                  </a:lnTo>
                  <a:cubicBezTo>
                    <a:pt x="22940900" y="1674862"/>
                    <a:pt x="22810344" y="1791785"/>
                    <a:pt x="22649562" y="1791785"/>
                  </a:cubicBezTo>
                  <a:lnTo>
                    <a:pt x="22649562" y="1780254"/>
                  </a:lnTo>
                  <a:lnTo>
                    <a:pt x="22649562" y="1791785"/>
                  </a:lnTo>
                  <a:lnTo>
                    <a:pt x="291338" y="1791785"/>
                  </a:lnTo>
                  <a:lnTo>
                    <a:pt x="291338" y="1780254"/>
                  </a:lnTo>
                  <a:lnTo>
                    <a:pt x="291338" y="1791785"/>
                  </a:lnTo>
                  <a:cubicBezTo>
                    <a:pt x="130556" y="1791785"/>
                    <a:pt x="0" y="1674862"/>
                    <a:pt x="0" y="1530264"/>
                  </a:cubicBezTo>
                  <a:lnTo>
                    <a:pt x="0" y="261521"/>
                  </a:lnTo>
                  <a:lnTo>
                    <a:pt x="12700" y="261521"/>
                  </a:lnTo>
                  <a:lnTo>
                    <a:pt x="0" y="261521"/>
                  </a:lnTo>
                  <a:moveTo>
                    <a:pt x="25400" y="261521"/>
                  </a:moveTo>
                  <a:lnTo>
                    <a:pt x="25400" y="1530264"/>
                  </a:lnTo>
                  <a:lnTo>
                    <a:pt x="12700" y="1530264"/>
                  </a:lnTo>
                  <a:lnTo>
                    <a:pt x="25400" y="1530264"/>
                  </a:lnTo>
                  <a:cubicBezTo>
                    <a:pt x="25400" y="1661832"/>
                    <a:pt x="144272" y="1768723"/>
                    <a:pt x="291338" y="1768723"/>
                  </a:cubicBezTo>
                  <a:lnTo>
                    <a:pt x="22649562" y="1768723"/>
                  </a:lnTo>
                  <a:cubicBezTo>
                    <a:pt x="22796627" y="1768723"/>
                    <a:pt x="22915500" y="1661832"/>
                    <a:pt x="22915500" y="1530264"/>
                  </a:cubicBezTo>
                  <a:lnTo>
                    <a:pt x="22915500" y="261521"/>
                  </a:lnTo>
                  <a:cubicBezTo>
                    <a:pt x="22915500" y="129953"/>
                    <a:pt x="22796627" y="23062"/>
                    <a:pt x="22649562" y="23062"/>
                  </a:cubicBezTo>
                  <a:lnTo>
                    <a:pt x="291338" y="23062"/>
                  </a:lnTo>
                  <a:lnTo>
                    <a:pt x="291338" y="11531"/>
                  </a:lnTo>
                  <a:lnTo>
                    <a:pt x="291338" y="23062"/>
                  </a:lnTo>
                  <a:cubicBezTo>
                    <a:pt x="144272" y="23062"/>
                    <a:pt x="25400" y="129953"/>
                    <a:pt x="25400" y="261521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69441" y="3000971"/>
            <a:ext cx="206425" cy="24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1197" y="2533204"/>
            <a:ext cx="1529804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Elemento Específico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20378" y="2926110"/>
            <a:ext cx="16473934" cy="426541"/>
            <a:chOff x="0" y="0"/>
            <a:chExt cx="21965245" cy="5687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64890" y="3008560"/>
            <a:ext cx="16198602" cy="28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df.loc[n, 'column']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4071" y="3409801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Localiza um valor exato na interseção linha-coluna.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19410" y="3913585"/>
            <a:ext cx="17205721" cy="1351061"/>
            <a:chOff x="0" y="0"/>
            <a:chExt cx="22940962" cy="1801415"/>
          </a:xfrm>
        </p:grpSpPr>
        <p:sp>
          <p:nvSpPr>
            <p:cNvPr id="26" name="Freeform 26"/>
            <p:cNvSpPr/>
            <p:nvPr/>
          </p:nvSpPr>
          <p:spPr>
            <a:xfrm>
              <a:off x="12700" y="11593"/>
              <a:ext cx="22915500" cy="1778222"/>
            </a:xfrm>
            <a:custGeom>
              <a:avLst/>
              <a:gdLst/>
              <a:ahLst/>
              <a:cxnLst/>
              <a:rect l="l" t="t" r="r" b="b"/>
              <a:pathLst>
                <a:path w="22915500" h="1778222">
                  <a:moveTo>
                    <a:pt x="0" y="251332"/>
                  </a:moveTo>
                  <a:cubicBezTo>
                    <a:pt x="0" y="112566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112566"/>
                    <a:pt x="22915500" y="251332"/>
                  </a:cubicBezTo>
                  <a:lnTo>
                    <a:pt x="22915500" y="1526889"/>
                  </a:lnTo>
                  <a:cubicBezTo>
                    <a:pt x="22915500" y="1665771"/>
                    <a:pt x="22790786" y="1778221"/>
                    <a:pt x="22636862" y="1778221"/>
                  </a:cubicBezTo>
                  <a:lnTo>
                    <a:pt x="278638" y="1778221"/>
                  </a:lnTo>
                  <a:cubicBezTo>
                    <a:pt x="124714" y="1778221"/>
                    <a:pt x="0" y="1665655"/>
                    <a:pt x="0" y="1526889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22940900" cy="1801407"/>
            </a:xfrm>
            <a:custGeom>
              <a:avLst/>
              <a:gdLst/>
              <a:ahLst/>
              <a:cxnLst/>
              <a:rect l="l" t="t" r="r" b="b"/>
              <a:pathLst>
                <a:path w="22940900" h="1801407">
                  <a:moveTo>
                    <a:pt x="0" y="262925"/>
                  </a:moveTo>
                  <a:cubicBezTo>
                    <a:pt x="0" y="117551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1593"/>
                  </a:lnTo>
                  <a:lnTo>
                    <a:pt x="22649562" y="0"/>
                  </a:lnTo>
                  <a:cubicBezTo>
                    <a:pt x="22810344" y="0"/>
                    <a:pt x="22940900" y="117551"/>
                    <a:pt x="22940900" y="262925"/>
                  </a:cubicBezTo>
                  <a:lnTo>
                    <a:pt x="22928200" y="262925"/>
                  </a:lnTo>
                  <a:lnTo>
                    <a:pt x="22940900" y="262925"/>
                  </a:lnTo>
                  <a:lnTo>
                    <a:pt x="22940900" y="1538482"/>
                  </a:lnTo>
                  <a:lnTo>
                    <a:pt x="22928200" y="1538482"/>
                  </a:lnTo>
                  <a:lnTo>
                    <a:pt x="22940900" y="1538482"/>
                  </a:lnTo>
                  <a:cubicBezTo>
                    <a:pt x="22940900" y="1683856"/>
                    <a:pt x="22810344" y="1801407"/>
                    <a:pt x="22649562" y="1801407"/>
                  </a:cubicBezTo>
                  <a:lnTo>
                    <a:pt x="22649562" y="1789814"/>
                  </a:lnTo>
                  <a:lnTo>
                    <a:pt x="22649562" y="1801407"/>
                  </a:lnTo>
                  <a:lnTo>
                    <a:pt x="291338" y="1801407"/>
                  </a:lnTo>
                  <a:lnTo>
                    <a:pt x="291338" y="1789814"/>
                  </a:lnTo>
                  <a:lnTo>
                    <a:pt x="291338" y="1801407"/>
                  </a:lnTo>
                  <a:cubicBezTo>
                    <a:pt x="130556" y="1801407"/>
                    <a:pt x="0" y="1683856"/>
                    <a:pt x="0" y="1538482"/>
                  </a:cubicBezTo>
                  <a:lnTo>
                    <a:pt x="0" y="262925"/>
                  </a:lnTo>
                  <a:lnTo>
                    <a:pt x="12700" y="262925"/>
                  </a:lnTo>
                  <a:lnTo>
                    <a:pt x="0" y="262925"/>
                  </a:lnTo>
                  <a:moveTo>
                    <a:pt x="25400" y="262925"/>
                  </a:moveTo>
                  <a:lnTo>
                    <a:pt x="25400" y="1538482"/>
                  </a:lnTo>
                  <a:lnTo>
                    <a:pt x="12700" y="1538482"/>
                  </a:lnTo>
                  <a:lnTo>
                    <a:pt x="25400" y="1538482"/>
                  </a:lnTo>
                  <a:cubicBezTo>
                    <a:pt x="25400" y="1670756"/>
                    <a:pt x="144272" y="1778222"/>
                    <a:pt x="291338" y="1778222"/>
                  </a:cubicBezTo>
                  <a:lnTo>
                    <a:pt x="22649562" y="1778222"/>
                  </a:lnTo>
                  <a:cubicBezTo>
                    <a:pt x="22796627" y="1778222"/>
                    <a:pt x="22915500" y="1670756"/>
                    <a:pt x="22915500" y="1538482"/>
                  </a:cubicBezTo>
                  <a:lnTo>
                    <a:pt x="22915500" y="262925"/>
                  </a:lnTo>
                  <a:cubicBezTo>
                    <a:pt x="22915500" y="130651"/>
                    <a:pt x="22796627" y="23186"/>
                    <a:pt x="22649562" y="23186"/>
                  </a:cubicBezTo>
                  <a:lnTo>
                    <a:pt x="291338" y="23186"/>
                  </a:lnTo>
                  <a:lnTo>
                    <a:pt x="291338" y="11593"/>
                  </a:lnTo>
                  <a:lnTo>
                    <a:pt x="291338" y="23186"/>
                  </a:lnTo>
                  <a:cubicBezTo>
                    <a:pt x="144272" y="23186"/>
                    <a:pt x="25400" y="130651"/>
                    <a:pt x="25400" y="262925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69441" y="4534124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1197" y="4063157"/>
            <a:ext cx="2202061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Linha com Colunas Específicas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27224" y="4484639"/>
            <a:ext cx="16473934" cy="426541"/>
            <a:chOff x="0" y="0"/>
            <a:chExt cx="21965245" cy="5687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388864" y="4555918"/>
            <a:ext cx="17020095" cy="298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73"/>
              </a:lnSpc>
            </a:pPr>
            <a:r>
              <a:rPr lang="en-US" sz="1116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df.loc[n, ['col_a', 'col_z']]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3532" y="4968330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Combina seleção de linha com múltiplas colunas.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69714" y="6226671"/>
            <a:ext cx="550664" cy="1422946"/>
            <a:chOff x="0" y="0"/>
            <a:chExt cx="734218" cy="18972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34187" cy="1897253"/>
            </a:xfrm>
            <a:custGeom>
              <a:avLst/>
              <a:gdLst/>
              <a:ahLst/>
              <a:cxnLst/>
              <a:rect l="l" t="t" r="r" b="b"/>
              <a:pathLst>
                <a:path w="734187" h="1897253">
                  <a:moveTo>
                    <a:pt x="0" y="244856"/>
                  </a:moveTo>
                  <a:cubicBezTo>
                    <a:pt x="0" y="109601"/>
                    <a:pt x="109601" y="0"/>
                    <a:pt x="244856" y="0"/>
                  </a:cubicBezTo>
                  <a:lnTo>
                    <a:pt x="489331" y="0"/>
                  </a:lnTo>
                  <a:cubicBezTo>
                    <a:pt x="624586" y="0"/>
                    <a:pt x="734187" y="109601"/>
                    <a:pt x="734187" y="244856"/>
                  </a:cubicBezTo>
                  <a:lnTo>
                    <a:pt x="734187" y="1652397"/>
                  </a:lnTo>
                  <a:cubicBezTo>
                    <a:pt x="734187" y="1787652"/>
                    <a:pt x="624586" y="1897253"/>
                    <a:pt x="489331" y="1897253"/>
                  </a:cubicBezTo>
                  <a:lnTo>
                    <a:pt x="244856" y="1897253"/>
                  </a:lnTo>
                  <a:cubicBezTo>
                    <a:pt x="109601" y="1897253"/>
                    <a:pt x="0" y="1787652"/>
                    <a:pt x="0" y="1652397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736998" y="5778104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41139" y="5432376"/>
            <a:ext cx="17205721" cy="1188541"/>
            <a:chOff x="0" y="0"/>
            <a:chExt cx="22940962" cy="1584722"/>
          </a:xfrm>
        </p:grpSpPr>
        <p:sp>
          <p:nvSpPr>
            <p:cNvPr id="38" name="Freeform 38"/>
            <p:cNvSpPr/>
            <p:nvPr/>
          </p:nvSpPr>
          <p:spPr>
            <a:xfrm>
              <a:off x="12700" y="10198"/>
              <a:ext cx="22915500" cy="1564318"/>
            </a:xfrm>
            <a:custGeom>
              <a:avLst/>
              <a:gdLst/>
              <a:ahLst/>
              <a:cxnLst/>
              <a:rect l="l" t="t" r="r" b="b"/>
              <a:pathLst>
                <a:path w="22915500" h="1564318">
                  <a:moveTo>
                    <a:pt x="0" y="221100"/>
                  </a:moveTo>
                  <a:cubicBezTo>
                    <a:pt x="0" y="99026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99026"/>
                    <a:pt x="22915500" y="221100"/>
                  </a:cubicBezTo>
                  <a:lnTo>
                    <a:pt x="22915500" y="1343219"/>
                  </a:lnTo>
                  <a:cubicBezTo>
                    <a:pt x="22915500" y="1465395"/>
                    <a:pt x="22790786" y="1564319"/>
                    <a:pt x="22636862" y="1564319"/>
                  </a:cubicBezTo>
                  <a:lnTo>
                    <a:pt x="278638" y="1564319"/>
                  </a:lnTo>
                  <a:cubicBezTo>
                    <a:pt x="124714" y="1564318"/>
                    <a:pt x="0" y="1465293"/>
                    <a:pt x="0" y="1343219"/>
                  </a:cubicBezTo>
                  <a:close/>
                </a:path>
              </a:pathLst>
            </a:custGeom>
            <a:solidFill>
              <a:srgbClr val="171528">
                <a:alpha val="56078"/>
              </a:srgbClr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2940900" cy="1584715"/>
            </a:xfrm>
            <a:custGeom>
              <a:avLst/>
              <a:gdLst/>
              <a:ahLst/>
              <a:cxnLst/>
              <a:rect l="l" t="t" r="r" b="b"/>
              <a:pathLst>
                <a:path w="22940900" h="1584715">
                  <a:moveTo>
                    <a:pt x="0" y="231298"/>
                  </a:moveTo>
                  <a:cubicBezTo>
                    <a:pt x="0" y="103411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0198"/>
                  </a:lnTo>
                  <a:lnTo>
                    <a:pt x="22649562" y="0"/>
                  </a:lnTo>
                  <a:cubicBezTo>
                    <a:pt x="22810344" y="0"/>
                    <a:pt x="22940900" y="103411"/>
                    <a:pt x="22940900" y="231298"/>
                  </a:cubicBezTo>
                  <a:lnTo>
                    <a:pt x="22928200" y="231298"/>
                  </a:lnTo>
                  <a:lnTo>
                    <a:pt x="22940900" y="231298"/>
                  </a:lnTo>
                  <a:lnTo>
                    <a:pt x="22940900" y="1353417"/>
                  </a:lnTo>
                  <a:lnTo>
                    <a:pt x="22928200" y="1353417"/>
                  </a:lnTo>
                  <a:lnTo>
                    <a:pt x="22940900" y="1353417"/>
                  </a:lnTo>
                  <a:cubicBezTo>
                    <a:pt x="22940900" y="1481304"/>
                    <a:pt x="22810344" y="1584715"/>
                    <a:pt x="22649562" y="1584715"/>
                  </a:cubicBezTo>
                  <a:lnTo>
                    <a:pt x="22649562" y="1574517"/>
                  </a:lnTo>
                  <a:lnTo>
                    <a:pt x="22649562" y="1584715"/>
                  </a:lnTo>
                  <a:lnTo>
                    <a:pt x="291338" y="1584715"/>
                  </a:lnTo>
                  <a:lnTo>
                    <a:pt x="291338" y="1574517"/>
                  </a:lnTo>
                  <a:lnTo>
                    <a:pt x="291338" y="1584715"/>
                  </a:lnTo>
                  <a:cubicBezTo>
                    <a:pt x="130556" y="1584715"/>
                    <a:pt x="0" y="1481304"/>
                    <a:pt x="0" y="1353417"/>
                  </a:cubicBezTo>
                  <a:lnTo>
                    <a:pt x="0" y="231298"/>
                  </a:lnTo>
                  <a:lnTo>
                    <a:pt x="12700" y="231298"/>
                  </a:lnTo>
                  <a:lnTo>
                    <a:pt x="0" y="231298"/>
                  </a:lnTo>
                  <a:moveTo>
                    <a:pt x="25400" y="231298"/>
                  </a:moveTo>
                  <a:lnTo>
                    <a:pt x="25400" y="1353417"/>
                  </a:lnTo>
                  <a:lnTo>
                    <a:pt x="12700" y="1353417"/>
                  </a:lnTo>
                  <a:lnTo>
                    <a:pt x="25400" y="1353417"/>
                  </a:lnTo>
                  <a:cubicBezTo>
                    <a:pt x="25400" y="1469780"/>
                    <a:pt x="144272" y="1564318"/>
                    <a:pt x="291338" y="1564318"/>
                  </a:cubicBezTo>
                  <a:lnTo>
                    <a:pt x="22649562" y="1564318"/>
                  </a:lnTo>
                  <a:cubicBezTo>
                    <a:pt x="22796627" y="1564318"/>
                    <a:pt x="22915500" y="1469780"/>
                    <a:pt x="22915500" y="1353417"/>
                  </a:cubicBezTo>
                  <a:lnTo>
                    <a:pt x="22915500" y="231298"/>
                  </a:lnTo>
                  <a:cubicBezTo>
                    <a:pt x="22915500" y="114935"/>
                    <a:pt x="22796627" y="20397"/>
                    <a:pt x="22649562" y="20397"/>
                  </a:cubicBezTo>
                  <a:lnTo>
                    <a:pt x="291338" y="20397"/>
                  </a:lnTo>
                  <a:lnTo>
                    <a:pt x="291338" y="10198"/>
                  </a:lnTo>
                  <a:lnTo>
                    <a:pt x="291338" y="20397"/>
                  </a:lnTo>
                  <a:cubicBezTo>
                    <a:pt x="144272" y="20397"/>
                    <a:pt x="25400" y="114935"/>
                    <a:pt x="25400" y="231298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134071" y="5918522"/>
            <a:ext cx="16473934" cy="363811"/>
            <a:chOff x="0" y="0"/>
            <a:chExt cx="21965245" cy="48508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965286" cy="485067"/>
            </a:xfrm>
            <a:custGeom>
              <a:avLst/>
              <a:gdLst/>
              <a:ahLst/>
              <a:cxnLst/>
              <a:rect l="l" t="t" r="r" b="b"/>
              <a:pathLst>
                <a:path w="21965286" h="485067">
                  <a:moveTo>
                    <a:pt x="0" y="23506"/>
                  </a:moveTo>
                  <a:cubicBezTo>
                    <a:pt x="0" y="10507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0507"/>
                    <a:pt x="21965286" y="23506"/>
                  </a:cubicBezTo>
                  <a:lnTo>
                    <a:pt x="21965286" y="461562"/>
                  </a:lnTo>
                  <a:cubicBezTo>
                    <a:pt x="21965286" y="474560"/>
                    <a:pt x="21952965" y="485067"/>
                    <a:pt x="21937726" y="485067"/>
                  </a:cubicBezTo>
                  <a:lnTo>
                    <a:pt x="27559" y="485067"/>
                  </a:lnTo>
                  <a:cubicBezTo>
                    <a:pt x="12319" y="485067"/>
                    <a:pt x="0" y="474560"/>
                    <a:pt x="0" y="46156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1134071" y="5617071"/>
            <a:ext cx="1585020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Filtragem Condicional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4351" y="5959971"/>
            <a:ext cx="16953777" cy="29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6"/>
              </a:lnSpc>
            </a:pPr>
            <a:r>
              <a:rPr lang="en-US" sz="1112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df.loc[condition]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541139" y="6839992"/>
            <a:ext cx="17205721" cy="1058467"/>
            <a:chOff x="0" y="0"/>
            <a:chExt cx="22940962" cy="1411289"/>
          </a:xfrm>
        </p:grpSpPr>
        <p:sp>
          <p:nvSpPr>
            <p:cNvPr id="45" name="Freeform 45"/>
            <p:cNvSpPr/>
            <p:nvPr/>
          </p:nvSpPr>
          <p:spPr>
            <a:xfrm>
              <a:off x="12700" y="9082"/>
              <a:ext cx="22915500" cy="1393119"/>
            </a:xfrm>
            <a:custGeom>
              <a:avLst/>
              <a:gdLst/>
              <a:ahLst/>
              <a:cxnLst/>
              <a:rect l="l" t="t" r="r" b="b"/>
              <a:pathLst>
                <a:path w="22915500" h="1393119">
                  <a:moveTo>
                    <a:pt x="0" y="196902"/>
                  </a:moveTo>
                  <a:cubicBezTo>
                    <a:pt x="0" y="88188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88188"/>
                    <a:pt x="22915500" y="196902"/>
                  </a:cubicBezTo>
                  <a:lnTo>
                    <a:pt x="22915500" y="1196217"/>
                  </a:lnTo>
                  <a:cubicBezTo>
                    <a:pt x="22915500" y="1305022"/>
                    <a:pt x="22790786" y="1393119"/>
                    <a:pt x="22636862" y="1393119"/>
                  </a:cubicBezTo>
                  <a:lnTo>
                    <a:pt x="278638" y="1393119"/>
                  </a:lnTo>
                  <a:cubicBezTo>
                    <a:pt x="124714" y="1393119"/>
                    <a:pt x="0" y="1304931"/>
                    <a:pt x="0" y="1196217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22940900" cy="1411283"/>
            </a:xfrm>
            <a:custGeom>
              <a:avLst/>
              <a:gdLst/>
              <a:ahLst/>
              <a:cxnLst/>
              <a:rect l="l" t="t" r="r" b="b"/>
              <a:pathLst>
                <a:path w="22940900" h="1411283">
                  <a:moveTo>
                    <a:pt x="0" y="205984"/>
                  </a:moveTo>
                  <a:cubicBezTo>
                    <a:pt x="0" y="92094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9082"/>
                  </a:lnTo>
                  <a:lnTo>
                    <a:pt x="22649562" y="0"/>
                  </a:lnTo>
                  <a:cubicBezTo>
                    <a:pt x="22810344" y="0"/>
                    <a:pt x="22940900" y="92094"/>
                    <a:pt x="22940900" y="205984"/>
                  </a:cubicBezTo>
                  <a:lnTo>
                    <a:pt x="22928200" y="205984"/>
                  </a:lnTo>
                  <a:lnTo>
                    <a:pt x="22940900" y="205984"/>
                  </a:lnTo>
                  <a:lnTo>
                    <a:pt x="22940900" y="1205299"/>
                  </a:lnTo>
                  <a:lnTo>
                    <a:pt x="22928200" y="1205299"/>
                  </a:lnTo>
                  <a:lnTo>
                    <a:pt x="22940900" y="1205299"/>
                  </a:lnTo>
                  <a:cubicBezTo>
                    <a:pt x="22940900" y="1319189"/>
                    <a:pt x="22810344" y="1411283"/>
                    <a:pt x="22649562" y="1411283"/>
                  </a:cubicBezTo>
                  <a:lnTo>
                    <a:pt x="22649562" y="1402201"/>
                  </a:lnTo>
                  <a:lnTo>
                    <a:pt x="22649562" y="1411283"/>
                  </a:lnTo>
                  <a:lnTo>
                    <a:pt x="291338" y="1411283"/>
                  </a:lnTo>
                  <a:lnTo>
                    <a:pt x="291338" y="1402201"/>
                  </a:lnTo>
                  <a:lnTo>
                    <a:pt x="291338" y="1411283"/>
                  </a:lnTo>
                  <a:cubicBezTo>
                    <a:pt x="130556" y="1411283"/>
                    <a:pt x="0" y="1319189"/>
                    <a:pt x="0" y="1205299"/>
                  </a:cubicBezTo>
                  <a:lnTo>
                    <a:pt x="0" y="205984"/>
                  </a:lnTo>
                  <a:lnTo>
                    <a:pt x="12700" y="205984"/>
                  </a:lnTo>
                  <a:lnTo>
                    <a:pt x="0" y="205984"/>
                  </a:lnTo>
                  <a:moveTo>
                    <a:pt x="25400" y="205984"/>
                  </a:moveTo>
                  <a:lnTo>
                    <a:pt x="25400" y="1205299"/>
                  </a:lnTo>
                  <a:lnTo>
                    <a:pt x="12700" y="1205299"/>
                  </a:lnTo>
                  <a:lnTo>
                    <a:pt x="25400" y="1205299"/>
                  </a:lnTo>
                  <a:cubicBezTo>
                    <a:pt x="25400" y="1308927"/>
                    <a:pt x="144272" y="1393119"/>
                    <a:pt x="291338" y="1393119"/>
                  </a:cubicBezTo>
                  <a:lnTo>
                    <a:pt x="22649562" y="1393119"/>
                  </a:lnTo>
                  <a:cubicBezTo>
                    <a:pt x="22796627" y="1393119"/>
                    <a:pt x="22915500" y="1308927"/>
                    <a:pt x="22915500" y="1205299"/>
                  </a:cubicBezTo>
                  <a:lnTo>
                    <a:pt x="22915500" y="205984"/>
                  </a:lnTo>
                  <a:cubicBezTo>
                    <a:pt x="22915500" y="102356"/>
                    <a:pt x="22796627" y="18164"/>
                    <a:pt x="22649562" y="18164"/>
                  </a:cubicBezTo>
                  <a:lnTo>
                    <a:pt x="291338" y="18164"/>
                  </a:lnTo>
                  <a:lnTo>
                    <a:pt x="291338" y="9082"/>
                  </a:lnTo>
                  <a:lnTo>
                    <a:pt x="291338" y="18164"/>
                  </a:lnTo>
                  <a:cubicBezTo>
                    <a:pt x="144272" y="18164"/>
                    <a:pt x="25400" y="102356"/>
                    <a:pt x="25400" y="205984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769441" y="7259092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34071" y="6878092"/>
            <a:ext cx="1529804" cy="21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Condição + Coluna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042392" y="7126486"/>
            <a:ext cx="16473934" cy="426541"/>
            <a:chOff x="0" y="0"/>
            <a:chExt cx="21965245" cy="56872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1134071" y="7157973"/>
            <a:ext cx="16930390" cy="296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"/>
              </a:lnSpc>
            </a:pPr>
            <a:r>
              <a:rPr lang="en-US" sz="1110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df.loc[condition, 'column']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13532" y="7640092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Aplica filtro e seleciona coluna específica.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519410" y="8136584"/>
            <a:ext cx="17205721" cy="1234945"/>
            <a:chOff x="0" y="0"/>
            <a:chExt cx="22940962" cy="1646594"/>
          </a:xfrm>
        </p:grpSpPr>
        <p:sp>
          <p:nvSpPr>
            <p:cNvPr id="54" name="Freeform 54"/>
            <p:cNvSpPr/>
            <p:nvPr/>
          </p:nvSpPr>
          <p:spPr>
            <a:xfrm>
              <a:off x="12700" y="10596"/>
              <a:ext cx="22915500" cy="1625394"/>
            </a:xfrm>
            <a:custGeom>
              <a:avLst/>
              <a:gdLst/>
              <a:ahLst/>
              <a:cxnLst/>
              <a:rect l="l" t="t" r="r" b="b"/>
              <a:pathLst>
                <a:path w="22915500" h="1625394">
                  <a:moveTo>
                    <a:pt x="0" y="229732"/>
                  </a:moveTo>
                  <a:cubicBezTo>
                    <a:pt x="0" y="102892"/>
                    <a:pt x="124714" y="0"/>
                    <a:pt x="278638" y="0"/>
                  </a:cubicBezTo>
                  <a:lnTo>
                    <a:pt x="22636862" y="0"/>
                  </a:lnTo>
                  <a:cubicBezTo>
                    <a:pt x="22790786" y="0"/>
                    <a:pt x="22915500" y="102892"/>
                    <a:pt x="22915500" y="229732"/>
                  </a:cubicBezTo>
                  <a:lnTo>
                    <a:pt x="22915500" y="1395663"/>
                  </a:lnTo>
                  <a:cubicBezTo>
                    <a:pt x="22915500" y="1522608"/>
                    <a:pt x="22790786" y="1625394"/>
                    <a:pt x="22636862" y="1625394"/>
                  </a:cubicBezTo>
                  <a:lnTo>
                    <a:pt x="278638" y="1625394"/>
                  </a:lnTo>
                  <a:cubicBezTo>
                    <a:pt x="124714" y="1625394"/>
                    <a:pt x="0" y="1522502"/>
                    <a:pt x="0" y="1395663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22940900" cy="1646587"/>
            </a:xfrm>
            <a:custGeom>
              <a:avLst/>
              <a:gdLst/>
              <a:ahLst/>
              <a:cxnLst/>
              <a:rect l="l" t="t" r="r" b="b"/>
              <a:pathLst>
                <a:path w="22940900" h="1646587">
                  <a:moveTo>
                    <a:pt x="0" y="240328"/>
                  </a:moveTo>
                  <a:cubicBezTo>
                    <a:pt x="0" y="107448"/>
                    <a:pt x="130556" y="0"/>
                    <a:pt x="291338" y="0"/>
                  </a:cubicBezTo>
                  <a:lnTo>
                    <a:pt x="22649562" y="0"/>
                  </a:lnTo>
                  <a:lnTo>
                    <a:pt x="22649562" y="10596"/>
                  </a:lnTo>
                  <a:lnTo>
                    <a:pt x="22649562" y="0"/>
                  </a:lnTo>
                  <a:cubicBezTo>
                    <a:pt x="22810344" y="0"/>
                    <a:pt x="22940900" y="107448"/>
                    <a:pt x="22940900" y="240328"/>
                  </a:cubicBezTo>
                  <a:lnTo>
                    <a:pt x="22928200" y="240328"/>
                  </a:lnTo>
                  <a:lnTo>
                    <a:pt x="22940900" y="240328"/>
                  </a:lnTo>
                  <a:lnTo>
                    <a:pt x="22940900" y="1406259"/>
                  </a:lnTo>
                  <a:lnTo>
                    <a:pt x="22928200" y="1406259"/>
                  </a:lnTo>
                  <a:lnTo>
                    <a:pt x="22940900" y="1406259"/>
                  </a:lnTo>
                  <a:cubicBezTo>
                    <a:pt x="22940900" y="1539138"/>
                    <a:pt x="22810344" y="1646587"/>
                    <a:pt x="22649562" y="1646587"/>
                  </a:cubicBezTo>
                  <a:lnTo>
                    <a:pt x="22649562" y="1635990"/>
                  </a:lnTo>
                  <a:lnTo>
                    <a:pt x="22649562" y="1646587"/>
                  </a:lnTo>
                  <a:lnTo>
                    <a:pt x="291338" y="1646587"/>
                  </a:lnTo>
                  <a:lnTo>
                    <a:pt x="291338" y="1635990"/>
                  </a:lnTo>
                  <a:lnTo>
                    <a:pt x="291338" y="1646587"/>
                  </a:lnTo>
                  <a:cubicBezTo>
                    <a:pt x="130556" y="1646587"/>
                    <a:pt x="0" y="1539138"/>
                    <a:pt x="0" y="1406259"/>
                  </a:cubicBezTo>
                  <a:lnTo>
                    <a:pt x="0" y="240328"/>
                  </a:lnTo>
                  <a:lnTo>
                    <a:pt x="12700" y="240328"/>
                  </a:lnTo>
                  <a:lnTo>
                    <a:pt x="0" y="240328"/>
                  </a:lnTo>
                  <a:moveTo>
                    <a:pt x="25400" y="240328"/>
                  </a:moveTo>
                  <a:lnTo>
                    <a:pt x="25400" y="1406259"/>
                  </a:lnTo>
                  <a:lnTo>
                    <a:pt x="12700" y="1406259"/>
                  </a:lnTo>
                  <a:lnTo>
                    <a:pt x="25400" y="1406259"/>
                  </a:lnTo>
                  <a:cubicBezTo>
                    <a:pt x="25400" y="1527164"/>
                    <a:pt x="144272" y="1625394"/>
                    <a:pt x="291338" y="1625394"/>
                  </a:cubicBezTo>
                  <a:lnTo>
                    <a:pt x="22649562" y="1625394"/>
                  </a:lnTo>
                  <a:cubicBezTo>
                    <a:pt x="22796627" y="1625394"/>
                    <a:pt x="22915500" y="1527164"/>
                    <a:pt x="22915500" y="1406259"/>
                  </a:cubicBezTo>
                  <a:lnTo>
                    <a:pt x="22915500" y="240328"/>
                  </a:lnTo>
                  <a:cubicBezTo>
                    <a:pt x="22915500" y="119422"/>
                    <a:pt x="22796627" y="21193"/>
                    <a:pt x="22649562" y="21193"/>
                  </a:cubicBezTo>
                  <a:lnTo>
                    <a:pt x="291338" y="21193"/>
                  </a:lnTo>
                  <a:lnTo>
                    <a:pt x="291338" y="10596"/>
                  </a:lnTo>
                  <a:lnTo>
                    <a:pt x="291338" y="21193"/>
                  </a:lnTo>
                  <a:cubicBezTo>
                    <a:pt x="144272" y="21193"/>
                    <a:pt x="25400" y="119422"/>
                    <a:pt x="25400" y="240328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822275" y="8717609"/>
            <a:ext cx="206425" cy="24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5"/>
              </a:lnSpc>
            </a:pPr>
            <a:r>
              <a:rPr lang="en-US" sz="162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58044" y="8288984"/>
            <a:ext cx="3538132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187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Condição + Múltiplas Colunas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134071" y="8669984"/>
            <a:ext cx="16473934" cy="426541"/>
            <a:chOff x="0" y="0"/>
            <a:chExt cx="21965245" cy="568722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21965286" cy="568706"/>
            </a:xfrm>
            <a:custGeom>
              <a:avLst/>
              <a:gdLst/>
              <a:ahLst/>
              <a:cxnLst/>
              <a:rect l="l" t="t" r="r" b="b"/>
              <a:pathLst>
                <a:path w="21965286" h="568706">
                  <a:moveTo>
                    <a:pt x="0" y="27559"/>
                  </a:moveTo>
                  <a:cubicBezTo>
                    <a:pt x="0" y="12319"/>
                    <a:pt x="12319" y="0"/>
                    <a:pt x="27559" y="0"/>
                  </a:cubicBezTo>
                  <a:lnTo>
                    <a:pt x="21937726" y="0"/>
                  </a:lnTo>
                  <a:cubicBezTo>
                    <a:pt x="21952965" y="0"/>
                    <a:pt x="21965286" y="12319"/>
                    <a:pt x="21965286" y="27559"/>
                  </a:cubicBezTo>
                  <a:lnTo>
                    <a:pt x="21965286" y="541147"/>
                  </a:lnTo>
                  <a:cubicBezTo>
                    <a:pt x="21965286" y="556387"/>
                    <a:pt x="21952965" y="568706"/>
                    <a:pt x="21937726" y="568706"/>
                  </a:cubicBezTo>
                  <a:lnTo>
                    <a:pt x="27559" y="568706"/>
                  </a:lnTo>
                  <a:cubicBezTo>
                    <a:pt x="12319" y="568706"/>
                    <a:pt x="0" y="556387"/>
                    <a:pt x="0" y="54114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60" name="TextBox 60"/>
          <p:cNvSpPr txBox="1"/>
          <p:nvPr/>
        </p:nvSpPr>
        <p:spPr>
          <a:xfrm>
            <a:off x="1193751" y="8695455"/>
            <a:ext cx="16414254" cy="29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"/>
              </a:lnSpc>
            </a:pPr>
            <a:r>
              <a:rPr lang="en-US" sz="1076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df.loc[condition, ['col_a', 'col_z']]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58044" y="10451009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Máxima flexibilidade: filtro + seleção de colunas.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13532" y="6329958"/>
            <a:ext cx="16460241" cy="25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0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Seleciona linhas que atendem a critérios específicos.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200894" y="4177792"/>
            <a:ext cx="1193812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Visualizando e Importando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5993" y="4983532"/>
            <a:ext cx="5826323" cy="430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Exibindo DataFrames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00894" y="5650409"/>
            <a:ext cx="7943106" cy="2093714"/>
            <a:chOff x="0" y="0"/>
            <a:chExt cx="10590808" cy="2791618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10539985" cy="2740914"/>
            </a:xfrm>
            <a:custGeom>
              <a:avLst/>
              <a:gdLst/>
              <a:ahLst/>
              <a:cxnLst/>
              <a:rect l="l" t="t" r="r" b="b"/>
              <a:pathLst>
                <a:path w="10539985" h="2740914">
                  <a:moveTo>
                    <a:pt x="0" y="550799"/>
                  </a:moveTo>
                  <a:cubicBezTo>
                    <a:pt x="0" y="246634"/>
                    <a:pt x="249936" y="0"/>
                    <a:pt x="558292" y="0"/>
                  </a:cubicBezTo>
                  <a:lnTo>
                    <a:pt x="9981692" y="0"/>
                  </a:lnTo>
                  <a:cubicBezTo>
                    <a:pt x="10290049" y="0"/>
                    <a:pt x="10539985" y="246634"/>
                    <a:pt x="10539985" y="550799"/>
                  </a:cubicBezTo>
                  <a:lnTo>
                    <a:pt x="10539985" y="2190115"/>
                  </a:lnTo>
                  <a:cubicBezTo>
                    <a:pt x="10539985" y="2494280"/>
                    <a:pt x="10290049" y="2740914"/>
                    <a:pt x="9981692" y="2740914"/>
                  </a:cubicBezTo>
                  <a:lnTo>
                    <a:pt x="558292" y="2740914"/>
                  </a:lnTo>
                  <a:cubicBezTo>
                    <a:pt x="249936" y="2740787"/>
                    <a:pt x="0" y="2494280"/>
                    <a:pt x="0" y="219011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590785" cy="2791714"/>
            </a:xfrm>
            <a:custGeom>
              <a:avLst/>
              <a:gdLst/>
              <a:ahLst/>
              <a:cxnLst/>
              <a:rect l="l" t="t" r="r" b="b"/>
              <a:pathLst>
                <a:path w="10590785" h="2791714">
                  <a:moveTo>
                    <a:pt x="0" y="576199"/>
                  </a:moveTo>
                  <a:cubicBezTo>
                    <a:pt x="0" y="257683"/>
                    <a:pt x="261620" y="0"/>
                    <a:pt x="583692" y="0"/>
                  </a:cubicBezTo>
                  <a:lnTo>
                    <a:pt x="10007092" y="0"/>
                  </a:lnTo>
                  <a:lnTo>
                    <a:pt x="10007092" y="25400"/>
                  </a:lnTo>
                  <a:lnTo>
                    <a:pt x="10007092" y="0"/>
                  </a:lnTo>
                  <a:cubicBezTo>
                    <a:pt x="10329164" y="0"/>
                    <a:pt x="10590785" y="257683"/>
                    <a:pt x="10590785" y="576199"/>
                  </a:cubicBezTo>
                  <a:lnTo>
                    <a:pt x="10565385" y="576199"/>
                  </a:lnTo>
                  <a:lnTo>
                    <a:pt x="10590785" y="576199"/>
                  </a:lnTo>
                  <a:lnTo>
                    <a:pt x="10590785" y="2215515"/>
                  </a:lnTo>
                  <a:lnTo>
                    <a:pt x="10565385" y="2215515"/>
                  </a:lnTo>
                  <a:lnTo>
                    <a:pt x="10590785" y="2215515"/>
                  </a:lnTo>
                  <a:cubicBezTo>
                    <a:pt x="10590785" y="2534031"/>
                    <a:pt x="10329164" y="2791714"/>
                    <a:pt x="10007092" y="2791714"/>
                  </a:cubicBezTo>
                  <a:lnTo>
                    <a:pt x="10007092" y="2766314"/>
                  </a:lnTo>
                  <a:lnTo>
                    <a:pt x="10007092" y="2791714"/>
                  </a:lnTo>
                  <a:lnTo>
                    <a:pt x="583692" y="2791714"/>
                  </a:lnTo>
                  <a:lnTo>
                    <a:pt x="583692" y="2766314"/>
                  </a:lnTo>
                  <a:lnTo>
                    <a:pt x="583692" y="2791714"/>
                  </a:lnTo>
                  <a:cubicBezTo>
                    <a:pt x="261620" y="2791587"/>
                    <a:pt x="0" y="2534031"/>
                    <a:pt x="0" y="2215515"/>
                  </a:cubicBezTo>
                  <a:lnTo>
                    <a:pt x="0" y="576199"/>
                  </a:lnTo>
                  <a:lnTo>
                    <a:pt x="25400" y="576199"/>
                  </a:lnTo>
                  <a:lnTo>
                    <a:pt x="0" y="576199"/>
                  </a:lnTo>
                  <a:moveTo>
                    <a:pt x="50800" y="576199"/>
                  </a:moveTo>
                  <a:lnTo>
                    <a:pt x="50800" y="2215515"/>
                  </a:lnTo>
                  <a:lnTo>
                    <a:pt x="25400" y="2215515"/>
                  </a:lnTo>
                  <a:lnTo>
                    <a:pt x="50800" y="2215515"/>
                  </a:lnTo>
                  <a:cubicBezTo>
                    <a:pt x="50800" y="2505329"/>
                    <a:pt x="289052" y="2740914"/>
                    <a:pt x="583692" y="2740914"/>
                  </a:cubicBezTo>
                  <a:lnTo>
                    <a:pt x="10007092" y="2740914"/>
                  </a:lnTo>
                  <a:cubicBezTo>
                    <a:pt x="10301732" y="2740914"/>
                    <a:pt x="10539985" y="2505329"/>
                    <a:pt x="10539985" y="2215515"/>
                  </a:cubicBezTo>
                  <a:lnTo>
                    <a:pt x="10539985" y="576199"/>
                  </a:lnTo>
                  <a:cubicBezTo>
                    <a:pt x="10539984" y="286385"/>
                    <a:pt x="10301732" y="50800"/>
                    <a:pt x="10007092" y="50800"/>
                  </a:cubicBezTo>
                  <a:lnTo>
                    <a:pt x="583692" y="50800"/>
                  </a:lnTo>
                  <a:lnTo>
                    <a:pt x="583692" y="25400"/>
                  </a:lnTo>
                  <a:lnTo>
                    <a:pt x="583692" y="50800"/>
                  </a:lnTo>
                  <a:cubicBezTo>
                    <a:pt x="289052" y="50800"/>
                    <a:pt x="50800" y="286385"/>
                    <a:pt x="50800" y="576199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533376" y="5903714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print(df)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3376" y="6558656"/>
            <a:ext cx="7278141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Mostra a tabela no terminal sem formatação especial. Funciona em qualquer ambiente Python.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316194" y="5650409"/>
            <a:ext cx="7943106" cy="2093714"/>
            <a:chOff x="0" y="0"/>
            <a:chExt cx="10590808" cy="2791618"/>
          </a:xfrm>
        </p:grpSpPr>
        <p:sp>
          <p:nvSpPr>
            <p:cNvPr id="14" name="Freeform 14"/>
            <p:cNvSpPr/>
            <p:nvPr/>
          </p:nvSpPr>
          <p:spPr>
            <a:xfrm>
              <a:off x="25400" y="25400"/>
              <a:ext cx="10539985" cy="2740914"/>
            </a:xfrm>
            <a:custGeom>
              <a:avLst/>
              <a:gdLst/>
              <a:ahLst/>
              <a:cxnLst/>
              <a:rect l="l" t="t" r="r" b="b"/>
              <a:pathLst>
                <a:path w="10539985" h="2740914">
                  <a:moveTo>
                    <a:pt x="0" y="550799"/>
                  </a:moveTo>
                  <a:cubicBezTo>
                    <a:pt x="0" y="246634"/>
                    <a:pt x="249936" y="0"/>
                    <a:pt x="558292" y="0"/>
                  </a:cubicBezTo>
                  <a:lnTo>
                    <a:pt x="9981692" y="0"/>
                  </a:lnTo>
                  <a:cubicBezTo>
                    <a:pt x="10290049" y="0"/>
                    <a:pt x="10539985" y="246634"/>
                    <a:pt x="10539985" y="550799"/>
                  </a:cubicBezTo>
                  <a:lnTo>
                    <a:pt x="10539985" y="2190115"/>
                  </a:lnTo>
                  <a:cubicBezTo>
                    <a:pt x="10539985" y="2494280"/>
                    <a:pt x="10290049" y="2740914"/>
                    <a:pt x="9981692" y="2740914"/>
                  </a:cubicBezTo>
                  <a:lnTo>
                    <a:pt x="558292" y="2740914"/>
                  </a:lnTo>
                  <a:cubicBezTo>
                    <a:pt x="249936" y="2740787"/>
                    <a:pt x="0" y="2494280"/>
                    <a:pt x="0" y="219011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590785" cy="2791714"/>
            </a:xfrm>
            <a:custGeom>
              <a:avLst/>
              <a:gdLst/>
              <a:ahLst/>
              <a:cxnLst/>
              <a:rect l="l" t="t" r="r" b="b"/>
              <a:pathLst>
                <a:path w="10590785" h="2791714">
                  <a:moveTo>
                    <a:pt x="0" y="576199"/>
                  </a:moveTo>
                  <a:cubicBezTo>
                    <a:pt x="0" y="257683"/>
                    <a:pt x="261620" y="0"/>
                    <a:pt x="583692" y="0"/>
                  </a:cubicBezTo>
                  <a:lnTo>
                    <a:pt x="10007092" y="0"/>
                  </a:lnTo>
                  <a:lnTo>
                    <a:pt x="10007092" y="25400"/>
                  </a:lnTo>
                  <a:lnTo>
                    <a:pt x="10007092" y="0"/>
                  </a:lnTo>
                  <a:cubicBezTo>
                    <a:pt x="10329164" y="0"/>
                    <a:pt x="10590785" y="257683"/>
                    <a:pt x="10590785" y="576199"/>
                  </a:cubicBezTo>
                  <a:lnTo>
                    <a:pt x="10565385" y="576199"/>
                  </a:lnTo>
                  <a:lnTo>
                    <a:pt x="10590785" y="576199"/>
                  </a:lnTo>
                  <a:lnTo>
                    <a:pt x="10590785" y="2215515"/>
                  </a:lnTo>
                  <a:lnTo>
                    <a:pt x="10565385" y="2215515"/>
                  </a:lnTo>
                  <a:lnTo>
                    <a:pt x="10590785" y="2215515"/>
                  </a:lnTo>
                  <a:cubicBezTo>
                    <a:pt x="10590785" y="2534031"/>
                    <a:pt x="10329164" y="2791714"/>
                    <a:pt x="10007092" y="2791714"/>
                  </a:cubicBezTo>
                  <a:lnTo>
                    <a:pt x="10007092" y="2766314"/>
                  </a:lnTo>
                  <a:lnTo>
                    <a:pt x="10007092" y="2791714"/>
                  </a:lnTo>
                  <a:lnTo>
                    <a:pt x="583692" y="2791714"/>
                  </a:lnTo>
                  <a:lnTo>
                    <a:pt x="583692" y="2766314"/>
                  </a:lnTo>
                  <a:lnTo>
                    <a:pt x="583692" y="2791714"/>
                  </a:lnTo>
                  <a:cubicBezTo>
                    <a:pt x="261620" y="2791587"/>
                    <a:pt x="0" y="2534031"/>
                    <a:pt x="0" y="2215515"/>
                  </a:cubicBezTo>
                  <a:lnTo>
                    <a:pt x="0" y="576199"/>
                  </a:lnTo>
                  <a:lnTo>
                    <a:pt x="25400" y="576199"/>
                  </a:lnTo>
                  <a:lnTo>
                    <a:pt x="0" y="576199"/>
                  </a:lnTo>
                  <a:moveTo>
                    <a:pt x="50800" y="576199"/>
                  </a:moveTo>
                  <a:lnTo>
                    <a:pt x="50800" y="2215515"/>
                  </a:lnTo>
                  <a:lnTo>
                    <a:pt x="25400" y="2215515"/>
                  </a:lnTo>
                  <a:lnTo>
                    <a:pt x="50800" y="2215515"/>
                  </a:lnTo>
                  <a:cubicBezTo>
                    <a:pt x="50800" y="2505329"/>
                    <a:pt x="289052" y="2740914"/>
                    <a:pt x="583692" y="2740914"/>
                  </a:cubicBezTo>
                  <a:lnTo>
                    <a:pt x="10007092" y="2740914"/>
                  </a:lnTo>
                  <a:cubicBezTo>
                    <a:pt x="10301732" y="2740914"/>
                    <a:pt x="10539985" y="2505329"/>
                    <a:pt x="10539985" y="2215515"/>
                  </a:cubicBezTo>
                  <a:lnTo>
                    <a:pt x="10539985" y="576199"/>
                  </a:lnTo>
                  <a:cubicBezTo>
                    <a:pt x="10539984" y="286385"/>
                    <a:pt x="10301732" y="50800"/>
                    <a:pt x="10007092" y="50800"/>
                  </a:cubicBezTo>
                  <a:lnTo>
                    <a:pt x="583692" y="50800"/>
                  </a:lnTo>
                  <a:lnTo>
                    <a:pt x="583692" y="25400"/>
                  </a:lnTo>
                  <a:lnTo>
                    <a:pt x="583692" y="50800"/>
                  </a:lnTo>
                  <a:cubicBezTo>
                    <a:pt x="289052" y="50800"/>
                    <a:pt x="50800" y="286385"/>
                    <a:pt x="50800" y="576199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648676" y="5903714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display(df)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8676" y="6558656"/>
            <a:ext cx="7278141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Apresenta a tabela com formatação elegante, mas funciona apenas em notebooks Jupyter (.ipynb).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4760" y="7884269"/>
            <a:ext cx="5525335" cy="45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Importando Arquivos Excel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00894" y="8495902"/>
            <a:ext cx="14370418" cy="762398"/>
            <a:chOff x="0" y="0"/>
            <a:chExt cx="21447125" cy="1137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447125" cy="1137920"/>
            </a:xfrm>
            <a:custGeom>
              <a:avLst/>
              <a:gdLst/>
              <a:ahLst/>
              <a:cxnLst/>
              <a:rect l="l" t="t" r="r" b="b"/>
              <a:pathLst>
                <a:path w="21447125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20896326" y="0"/>
                  </a:lnTo>
                  <a:cubicBezTo>
                    <a:pt x="21200490" y="0"/>
                    <a:pt x="21447125" y="246634"/>
                    <a:pt x="21447125" y="550799"/>
                  </a:cubicBezTo>
                  <a:lnTo>
                    <a:pt x="21447125" y="587121"/>
                  </a:lnTo>
                  <a:cubicBezTo>
                    <a:pt x="21447125" y="891286"/>
                    <a:pt x="21200490" y="1137920"/>
                    <a:pt x="20896326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505993" y="8539303"/>
            <a:ext cx="15562064" cy="53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4"/>
              </a:lnSpc>
            </a:pPr>
            <a:r>
              <a:rPr lang="en-US" sz="25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pd.read_excel('file.xlsx')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0894" y="9324975"/>
            <a:ext cx="16085344" cy="44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1"/>
              </a:lnSpc>
            </a:pPr>
            <a:r>
              <a:rPr lang="en-US" sz="23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Carrega dados diretamente de planilhas Excel para o ambiente Python, mantendo a estrutura original dos dados.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1721049"/>
            <a:chOff x="0" y="0"/>
            <a:chExt cx="24384000" cy="229473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2294763"/>
            </a:xfrm>
            <a:custGeom>
              <a:avLst/>
              <a:gdLst/>
              <a:ahLst/>
              <a:cxnLst/>
              <a:rect l="l" t="t" r="r" b="b"/>
              <a:pathLst>
                <a:path w="24384000" h="2294763">
                  <a:moveTo>
                    <a:pt x="0" y="0"/>
                  </a:moveTo>
                  <a:lnTo>
                    <a:pt x="24384000" y="0"/>
                  </a:lnTo>
                  <a:lnTo>
                    <a:pt x="24384000" y="2294763"/>
                  </a:lnTo>
                  <a:lnTo>
                    <a:pt x="0" y="2294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86" b="-8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564457"/>
            <a:ext cx="6683425" cy="8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Explorando seus Dados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1329" y="4268092"/>
            <a:ext cx="688330" cy="688330"/>
            <a:chOff x="0" y="0"/>
            <a:chExt cx="917773" cy="91777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17829" cy="917829"/>
            </a:xfrm>
            <a:custGeom>
              <a:avLst/>
              <a:gdLst/>
              <a:ahLst/>
              <a:cxnLst/>
              <a:rect l="l" t="t" r="r" b="b"/>
              <a:pathLst>
                <a:path w="917829" h="917829">
                  <a:moveTo>
                    <a:pt x="0" y="0"/>
                  </a:moveTo>
                  <a:lnTo>
                    <a:pt x="917829" y="0"/>
                  </a:lnTo>
                  <a:lnTo>
                    <a:pt x="917829" y="917829"/>
                  </a:lnTo>
                  <a:lnTo>
                    <a:pt x="0" y="91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6" b="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101329" y="5271939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Primeiras Linhas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01329" y="5992714"/>
            <a:ext cx="5132337" cy="853380"/>
            <a:chOff x="0" y="0"/>
            <a:chExt cx="6843117" cy="1137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843268" cy="1137920"/>
            </a:xfrm>
            <a:custGeom>
              <a:avLst/>
              <a:gdLst/>
              <a:ahLst/>
              <a:cxnLst/>
              <a:rect l="l" t="t" r="r" b="b"/>
              <a:pathLst>
                <a:path w="68432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6292469" y="0"/>
                  </a:lnTo>
                  <a:cubicBezTo>
                    <a:pt x="6596634" y="0"/>
                    <a:pt x="6843268" y="246634"/>
                    <a:pt x="6843268" y="550799"/>
                  </a:cubicBezTo>
                  <a:lnTo>
                    <a:pt x="6843268" y="587121"/>
                  </a:lnTo>
                  <a:cubicBezTo>
                    <a:pt x="6843268" y="891286"/>
                    <a:pt x="6596634" y="1137920"/>
                    <a:pt x="62924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87636" y="5992714"/>
            <a:ext cx="5159723" cy="853380"/>
            <a:chOff x="0" y="0"/>
            <a:chExt cx="6879630" cy="1137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79717" cy="1137920"/>
            </a:xfrm>
            <a:custGeom>
              <a:avLst/>
              <a:gdLst/>
              <a:ahLst/>
              <a:cxnLst/>
              <a:rect l="l" t="t" r="r" b="b"/>
              <a:pathLst>
                <a:path w="68797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824599" y="0"/>
                  </a:lnTo>
                  <a:cubicBezTo>
                    <a:pt x="6854952" y="0"/>
                    <a:pt x="6879717" y="24638"/>
                    <a:pt x="6879717" y="55118"/>
                  </a:cubicBezTo>
                  <a:lnTo>
                    <a:pt x="6879717" y="1082802"/>
                  </a:lnTo>
                  <a:cubicBezTo>
                    <a:pt x="6879717" y="1113155"/>
                    <a:pt x="6855079" y="1137920"/>
                    <a:pt x="68245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62968" y="6065787"/>
            <a:ext cx="4609059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df.head(n=5)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329" y="7070080"/>
            <a:ext cx="5132337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Visualiza as primeiras linhas do DataFrame. Por padrão mostra 5 linhas, mas você pode especificar qualquer número para ter uma visão inicial dos seus dados.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6577756" y="4268092"/>
            <a:ext cx="688330" cy="688330"/>
            <a:chOff x="0" y="0"/>
            <a:chExt cx="917773" cy="917773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917829" cy="917829"/>
            </a:xfrm>
            <a:custGeom>
              <a:avLst/>
              <a:gdLst/>
              <a:ahLst/>
              <a:cxnLst/>
              <a:rect l="l" t="t" r="r" b="b"/>
              <a:pathLst>
                <a:path w="917829" h="917829">
                  <a:moveTo>
                    <a:pt x="0" y="0"/>
                  </a:moveTo>
                  <a:lnTo>
                    <a:pt x="917829" y="0"/>
                  </a:lnTo>
                  <a:lnTo>
                    <a:pt x="917829" y="917829"/>
                  </a:lnTo>
                  <a:lnTo>
                    <a:pt x="0" y="91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6" b="6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577756" y="5271939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Dimensões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77756" y="5992714"/>
            <a:ext cx="5132337" cy="853380"/>
            <a:chOff x="0" y="0"/>
            <a:chExt cx="6843117" cy="1137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43268" cy="1137920"/>
            </a:xfrm>
            <a:custGeom>
              <a:avLst/>
              <a:gdLst/>
              <a:ahLst/>
              <a:cxnLst/>
              <a:rect l="l" t="t" r="r" b="b"/>
              <a:pathLst>
                <a:path w="6843268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6292469" y="0"/>
                  </a:lnTo>
                  <a:cubicBezTo>
                    <a:pt x="6596634" y="0"/>
                    <a:pt x="6843268" y="246634"/>
                    <a:pt x="6843268" y="550799"/>
                  </a:cubicBezTo>
                  <a:lnTo>
                    <a:pt x="6843268" y="587121"/>
                  </a:lnTo>
                  <a:cubicBezTo>
                    <a:pt x="6843268" y="891286"/>
                    <a:pt x="6596634" y="1137920"/>
                    <a:pt x="6292469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564065" y="5992714"/>
            <a:ext cx="5159723" cy="853380"/>
            <a:chOff x="0" y="0"/>
            <a:chExt cx="6879630" cy="1137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879717" cy="1137920"/>
            </a:xfrm>
            <a:custGeom>
              <a:avLst/>
              <a:gdLst/>
              <a:ahLst/>
              <a:cxnLst/>
              <a:rect l="l" t="t" r="r" b="b"/>
              <a:pathLst>
                <a:path w="687971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824599" y="0"/>
                  </a:lnTo>
                  <a:cubicBezTo>
                    <a:pt x="6854952" y="0"/>
                    <a:pt x="6879717" y="24638"/>
                    <a:pt x="6879717" y="55118"/>
                  </a:cubicBezTo>
                  <a:lnTo>
                    <a:pt x="6879717" y="1082802"/>
                  </a:lnTo>
                  <a:cubicBezTo>
                    <a:pt x="6879717" y="1113155"/>
                    <a:pt x="6855079" y="1137920"/>
                    <a:pt x="6824599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6839396" y="6065787"/>
            <a:ext cx="4609059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df.shape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77756" y="7070080"/>
            <a:ext cx="5132337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Retorna uma tupla com (linhas, colunas), fornecendo informações essenciais sobre o tamanho do seu dataset de forma rápida e precisa.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054185" y="4268092"/>
            <a:ext cx="688330" cy="688330"/>
            <a:chOff x="0" y="0"/>
            <a:chExt cx="917773" cy="917773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917829" cy="917829"/>
            </a:xfrm>
            <a:custGeom>
              <a:avLst/>
              <a:gdLst/>
              <a:ahLst/>
              <a:cxnLst/>
              <a:rect l="l" t="t" r="r" b="b"/>
              <a:pathLst>
                <a:path w="917829" h="917829">
                  <a:moveTo>
                    <a:pt x="0" y="0"/>
                  </a:moveTo>
                  <a:lnTo>
                    <a:pt x="917829" y="0"/>
                  </a:lnTo>
                  <a:lnTo>
                    <a:pt x="917829" y="917829"/>
                  </a:lnTo>
                  <a:lnTo>
                    <a:pt x="0" y="917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6" b="6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2054185" y="5271939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Resumo Estatístico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054185" y="5992714"/>
            <a:ext cx="5132486" cy="853380"/>
            <a:chOff x="0" y="0"/>
            <a:chExt cx="6843315" cy="113784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843395" cy="1137920"/>
            </a:xfrm>
            <a:custGeom>
              <a:avLst/>
              <a:gdLst/>
              <a:ahLst/>
              <a:cxnLst/>
              <a:rect l="l" t="t" r="r" b="b"/>
              <a:pathLst>
                <a:path w="6843395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6292596" y="0"/>
                  </a:lnTo>
                  <a:cubicBezTo>
                    <a:pt x="6596761" y="0"/>
                    <a:pt x="6843395" y="246634"/>
                    <a:pt x="6843395" y="550799"/>
                  </a:cubicBezTo>
                  <a:lnTo>
                    <a:pt x="6843395" y="587121"/>
                  </a:lnTo>
                  <a:cubicBezTo>
                    <a:pt x="6843395" y="891286"/>
                    <a:pt x="6596761" y="1137920"/>
                    <a:pt x="6292596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040492" y="5992714"/>
            <a:ext cx="5159871" cy="853380"/>
            <a:chOff x="0" y="0"/>
            <a:chExt cx="6879828" cy="11378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879844" cy="1137920"/>
            </a:xfrm>
            <a:custGeom>
              <a:avLst/>
              <a:gdLst/>
              <a:ahLst/>
              <a:cxnLst/>
              <a:rect l="l" t="t" r="r" b="b"/>
              <a:pathLst>
                <a:path w="6879844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6824726" y="0"/>
                  </a:lnTo>
                  <a:cubicBezTo>
                    <a:pt x="6855079" y="0"/>
                    <a:pt x="6879844" y="24638"/>
                    <a:pt x="6879844" y="55118"/>
                  </a:cubicBezTo>
                  <a:lnTo>
                    <a:pt x="6879844" y="1082802"/>
                  </a:lnTo>
                  <a:cubicBezTo>
                    <a:pt x="6879844" y="1113155"/>
                    <a:pt x="6855206" y="1137920"/>
                    <a:pt x="6824726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2315825" y="6065787"/>
            <a:ext cx="4609208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df.describe()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54185" y="7070080"/>
            <a:ext cx="5132486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Gera automaticamente estatísticas descritivas para colunas numéricas: média, desvio padrão, quartis e valores extremos.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" cy="10287000"/>
            <a:chOff x="0" y="0"/>
            <a:chExt cx="24384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" cy="13716000"/>
            </a:xfrm>
            <a:custGeom>
              <a:avLst/>
              <a:gdLst/>
              <a:ahLst/>
              <a:cxnLst/>
              <a:rect l="l" t="t" r="r" b="b"/>
              <a:pathLst>
                <a:path w="2438400" h="13716000">
                  <a:moveTo>
                    <a:pt x="0" y="0"/>
                  </a:moveTo>
                  <a:lnTo>
                    <a:pt x="2438400" y="0"/>
                  </a:lnTo>
                  <a:lnTo>
                    <a:pt x="24384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851026" y="598587"/>
            <a:ext cx="9581704" cy="81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Unindo e Exportando DataFrames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930129" y="2445395"/>
            <a:ext cx="1376809" cy="3287017"/>
            <a:chOff x="0" y="0"/>
            <a:chExt cx="1835745" cy="438269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835785" cy="4382643"/>
            </a:xfrm>
            <a:custGeom>
              <a:avLst/>
              <a:gdLst/>
              <a:ahLst/>
              <a:cxnLst/>
              <a:rect l="l" t="t" r="r" b="b"/>
              <a:pathLst>
                <a:path w="1835785" h="4382643">
                  <a:moveTo>
                    <a:pt x="0" y="0"/>
                  </a:moveTo>
                  <a:lnTo>
                    <a:pt x="1835785" y="0"/>
                  </a:lnTo>
                  <a:lnTo>
                    <a:pt x="1835785" y="4382643"/>
                  </a:lnTo>
                  <a:lnTo>
                    <a:pt x="0" y="438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70" r="-168" b="-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582269" y="2692152"/>
            <a:ext cx="3485406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Concatenar DataFrames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82269" y="3412926"/>
            <a:ext cx="12604402" cy="853380"/>
            <a:chOff x="0" y="0"/>
            <a:chExt cx="16805870" cy="1137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805911" cy="1137920"/>
            </a:xfrm>
            <a:custGeom>
              <a:avLst/>
              <a:gdLst/>
              <a:ahLst/>
              <a:cxnLst/>
              <a:rect l="l" t="t" r="r" b="b"/>
              <a:pathLst>
                <a:path w="16805911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16255112" y="0"/>
                  </a:lnTo>
                  <a:cubicBezTo>
                    <a:pt x="16559276" y="0"/>
                    <a:pt x="16805911" y="246634"/>
                    <a:pt x="16805911" y="550799"/>
                  </a:cubicBezTo>
                  <a:lnTo>
                    <a:pt x="16805911" y="587121"/>
                  </a:lnTo>
                  <a:cubicBezTo>
                    <a:pt x="16805911" y="891286"/>
                    <a:pt x="16559276" y="1137920"/>
                    <a:pt x="16255112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4568577" y="3412926"/>
            <a:ext cx="12631787" cy="853380"/>
            <a:chOff x="0" y="0"/>
            <a:chExt cx="16842383" cy="1137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842487" cy="1137920"/>
            </a:xfrm>
            <a:custGeom>
              <a:avLst/>
              <a:gdLst/>
              <a:ahLst/>
              <a:cxnLst/>
              <a:rect l="l" t="t" r="r" b="b"/>
              <a:pathLst>
                <a:path w="1684248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16787368" y="0"/>
                  </a:lnTo>
                  <a:cubicBezTo>
                    <a:pt x="16817721" y="0"/>
                    <a:pt x="16842487" y="24638"/>
                    <a:pt x="16842487" y="55118"/>
                  </a:cubicBezTo>
                  <a:lnTo>
                    <a:pt x="16842487" y="1082802"/>
                  </a:lnTo>
                  <a:cubicBezTo>
                    <a:pt x="16842487" y="1113155"/>
                    <a:pt x="16817848" y="1137920"/>
                    <a:pt x="16787368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843909" y="3486001"/>
            <a:ext cx="12081122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new_df = pd.concat([df1, df2], ignore_index=True)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82269" y="4490294"/>
            <a:ext cx="12604402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Junta DataFrames com estrutura similar, empilhando os dados verticalmente. O parâmetro ignore_index=True recria a numeração das linhas.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930129" y="5732412"/>
            <a:ext cx="1376809" cy="3287017"/>
            <a:chOff x="0" y="0"/>
            <a:chExt cx="1835745" cy="438269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835785" cy="4382643"/>
            </a:xfrm>
            <a:custGeom>
              <a:avLst/>
              <a:gdLst/>
              <a:ahLst/>
              <a:cxnLst/>
              <a:rect l="l" t="t" r="r" b="b"/>
              <a:pathLst>
                <a:path w="1835785" h="4382643">
                  <a:moveTo>
                    <a:pt x="0" y="0"/>
                  </a:moveTo>
                  <a:lnTo>
                    <a:pt x="1835785" y="0"/>
                  </a:lnTo>
                  <a:lnTo>
                    <a:pt x="1835785" y="4382643"/>
                  </a:lnTo>
                  <a:lnTo>
                    <a:pt x="0" y="438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0" r="-168" b="-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4582269" y="5979170"/>
            <a:ext cx="3059609" cy="41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Exportar para Excel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582269" y="6699945"/>
            <a:ext cx="12604402" cy="853380"/>
            <a:chOff x="0" y="0"/>
            <a:chExt cx="16805870" cy="113784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805911" cy="1137920"/>
            </a:xfrm>
            <a:custGeom>
              <a:avLst/>
              <a:gdLst/>
              <a:ahLst/>
              <a:cxnLst/>
              <a:rect l="l" t="t" r="r" b="b"/>
              <a:pathLst>
                <a:path w="16805911" h="1137920">
                  <a:moveTo>
                    <a:pt x="0" y="550799"/>
                  </a:moveTo>
                  <a:cubicBezTo>
                    <a:pt x="0" y="246634"/>
                    <a:pt x="246634" y="0"/>
                    <a:pt x="550799" y="0"/>
                  </a:cubicBezTo>
                  <a:lnTo>
                    <a:pt x="16255112" y="0"/>
                  </a:lnTo>
                  <a:cubicBezTo>
                    <a:pt x="16559276" y="0"/>
                    <a:pt x="16805911" y="246634"/>
                    <a:pt x="16805911" y="550799"/>
                  </a:cubicBezTo>
                  <a:lnTo>
                    <a:pt x="16805911" y="587121"/>
                  </a:lnTo>
                  <a:cubicBezTo>
                    <a:pt x="16805911" y="891286"/>
                    <a:pt x="16559276" y="1137920"/>
                    <a:pt x="16255112" y="1137920"/>
                  </a:cubicBezTo>
                  <a:lnTo>
                    <a:pt x="550799" y="1137920"/>
                  </a:lnTo>
                  <a:cubicBezTo>
                    <a:pt x="246634" y="1137793"/>
                    <a:pt x="0" y="891286"/>
                    <a:pt x="0" y="587121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4568577" y="6699945"/>
            <a:ext cx="12631787" cy="853380"/>
            <a:chOff x="0" y="0"/>
            <a:chExt cx="16842383" cy="1137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842487" cy="1137920"/>
            </a:xfrm>
            <a:custGeom>
              <a:avLst/>
              <a:gdLst/>
              <a:ahLst/>
              <a:cxnLst/>
              <a:rect l="l" t="t" r="r" b="b"/>
              <a:pathLst>
                <a:path w="16842487" h="1137920">
                  <a:moveTo>
                    <a:pt x="0" y="55118"/>
                  </a:moveTo>
                  <a:cubicBezTo>
                    <a:pt x="0" y="24638"/>
                    <a:pt x="24638" y="0"/>
                    <a:pt x="55118" y="0"/>
                  </a:cubicBezTo>
                  <a:lnTo>
                    <a:pt x="16787368" y="0"/>
                  </a:lnTo>
                  <a:cubicBezTo>
                    <a:pt x="16817721" y="0"/>
                    <a:pt x="16842487" y="24638"/>
                    <a:pt x="16842487" y="55118"/>
                  </a:cubicBezTo>
                  <a:lnTo>
                    <a:pt x="16842487" y="1082802"/>
                  </a:lnTo>
                  <a:cubicBezTo>
                    <a:pt x="16842487" y="1113155"/>
                    <a:pt x="16817848" y="1137920"/>
                    <a:pt x="16787368" y="1137920"/>
                  </a:cubicBezTo>
                  <a:lnTo>
                    <a:pt x="55118" y="1137920"/>
                  </a:lnTo>
                  <a:cubicBezTo>
                    <a:pt x="24638" y="1137793"/>
                    <a:pt x="0" y="1113155"/>
                    <a:pt x="0" y="1082802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4843909" y="6773019"/>
            <a:ext cx="12081122" cy="5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df.to_excel('nome.xlsx', index=False)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82269" y="7777311"/>
            <a:ext cx="12604402" cy="96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Salva o DataFrame como arquivo Excel. O parâmetro index=False evita incluir os índices das linhas na planilha final.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60965" y="7560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938956"/>
            <a:chOff x="0" y="0"/>
            <a:chExt cx="24384000" cy="125194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1251966"/>
            </a:xfrm>
            <a:custGeom>
              <a:avLst/>
              <a:gdLst/>
              <a:ahLst/>
              <a:cxnLst/>
              <a:rect l="l" t="t" r="r" b="b"/>
              <a:pathLst>
                <a:path w="24384000" h="1251966">
                  <a:moveTo>
                    <a:pt x="0" y="0"/>
                  </a:moveTo>
                  <a:lnTo>
                    <a:pt x="24384000" y="0"/>
                  </a:lnTo>
                  <a:lnTo>
                    <a:pt x="24384000" y="1251966"/>
                  </a:lnTo>
                  <a:lnTo>
                    <a:pt x="0" y="125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3" b="-2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52097" y="181201"/>
            <a:ext cx="13250168" cy="582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0"/>
              </a:lnSpc>
            </a:pPr>
            <a:r>
              <a:rPr lang="en-US" sz="3611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Limpeza de Dados: Removendo e Tratando Valores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2097" y="1573320"/>
            <a:ext cx="3325415" cy="28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6"/>
              </a:lnSpc>
            </a:pPr>
            <a:r>
              <a:rPr lang="en-US" sz="1707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Removendo Linhas e Colunas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2097" y="2085827"/>
            <a:ext cx="75010" cy="75009"/>
            <a:chOff x="0" y="0"/>
            <a:chExt cx="100013" cy="1000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0076" cy="99949"/>
            </a:xfrm>
            <a:custGeom>
              <a:avLst/>
              <a:gdLst/>
              <a:ahLst/>
              <a:cxnLst/>
              <a:rect l="l" t="t" r="r" b="b"/>
              <a:pathLst>
                <a:path w="100076" h="99949">
                  <a:moveTo>
                    <a:pt x="0" y="50038"/>
                  </a:moveTo>
                  <a:cubicBezTo>
                    <a:pt x="0" y="22352"/>
                    <a:pt x="22352" y="0"/>
                    <a:pt x="50038" y="0"/>
                  </a:cubicBezTo>
                  <a:cubicBezTo>
                    <a:pt x="77597" y="0"/>
                    <a:pt x="100076" y="22352"/>
                    <a:pt x="100076" y="50038"/>
                  </a:cubicBezTo>
                  <a:cubicBezTo>
                    <a:pt x="100076" y="77724"/>
                    <a:pt x="77597" y="99949"/>
                    <a:pt x="50038" y="99949"/>
                  </a:cubicBezTo>
                  <a:cubicBezTo>
                    <a:pt x="22352" y="99949"/>
                    <a:pt x="0" y="77597"/>
                    <a:pt x="0" y="50038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00819" y="1983749"/>
            <a:ext cx="1886993" cy="259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583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Apagar Linhas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27107" y="2413123"/>
            <a:ext cx="7975104" cy="465535"/>
            <a:chOff x="0" y="0"/>
            <a:chExt cx="10633472" cy="6207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33583" cy="620776"/>
            </a:xfrm>
            <a:custGeom>
              <a:avLst/>
              <a:gdLst/>
              <a:ahLst/>
              <a:cxnLst/>
              <a:rect l="l" t="t" r="r" b="b"/>
              <a:pathLst>
                <a:path w="10633583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0603484" y="0"/>
                  </a:lnTo>
                  <a:cubicBezTo>
                    <a:pt x="10620121" y="0"/>
                    <a:pt x="10633583" y="13462"/>
                    <a:pt x="10633583" y="30099"/>
                  </a:cubicBezTo>
                  <a:lnTo>
                    <a:pt x="10633583" y="590677"/>
                  </a:lnTo>
                  <a:cubicBezTo>
                    <a:pt x="10633583" y="607314"/>
                    <a:pt x="10620121" y="620776"/>
                    <a:pt x="10603484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00819" y="2398264"/>
            <a:ext cx="9736957" cy="30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8"/>
              </a:lnSpc>
            </a:pPr>
            <a:r>
              <a:rPr lang="en-US" sz="1427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new_df = df.drop(0, axis=0)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0819" y="3254978"/>
            <a:ext cx="11279861" cy="31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6"/>
              </a:lnSpc>
            </a:pPr>
            <a:r>
              <a:rPr lang="en-US" sz="1594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Remove linhas específicas pelo índice.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52097" y="4244429"/>
            <a:ext cx="75010" cy="75009"/>
            <a:chOff x="0" y="0"/>
            <a:chExt cx="100013" cy="1000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076" cy="99949"/>
            </a:xfrm>
            <a:custGeom>
              <a:avLst/>
              <a:gdLst/>
              <a:ahLst/>
              <a:cxnLst/>
              <a:rect l="l" t="t" r="r" b="b"/>
              <a:pathLst>
                <a:path w="100076" h="99949">
                  <a:moveTo>
                    <a:pt x="0" y="50038"/>
                  </a:moveTo>
                  <a:cubicBezTo>
                    <a:pt x="0" y="22352"/>
                    <a:pt x="22352" y="0"/>
                    <a:pt x="50038" y="0"/>
                  </a:cubicBezTo>
                  <a:cubicBezTo>
                    <a:pt x="77597" y="0"/>
                    <a:pt x="100076" y="22352"/>
                    <a:pt x="100076" y="50038"/>
                  </a:cubicBezTo>
                  <a:cubicBezTo>
                    <a:pt x="100076" y="77724"/>
                    <a:pt x="77597" y="99949"/>
                    <a:pt x="50038" y="99949"/>
                  </a:cubicBezTo>
                  <a:cubicBezTo>
                    <a:pt x="22352" y="99949"/>
                    <a:pt x="0" y="77597"/>
                    <a:pt x="0" y="50038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00819" y="4135661"/>
            <a:ext cx="1669256" cy="24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Apagar Colunas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27107" y="4520802"/>
            <a:ext cx="7975104" cy="465535"/>
            <a:chOff x="0" y="0"/>
            <a:chExt cx="10633472" cy="62071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33583" cy="620776"/>
            </a:xfrm>
            <a:custGeom>
              <a:avLst/>
              <a:gdLst/>
              <a:ahLst/>
              <a:cxnLst/>
              <a:rect l="l" t="t" r="r" b="b"/>
              <a:pathLst>
                <a:path w="10633583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0603484" y="0"/>
                  </a:lnTo>
                  <a:cubicBezTo>
                    <a:pt x="10620121" y="0"/>
                    <a:pt x="10633583" y="13462"/>
                    <a:pt x="10633583" y="30099"/>
                  </a:cubicBezTo>
                  <a:lnTo>
                    <a:pt x="10633583" y="590677"/>
                  </a:lnTo>
                  <a:cubicBezTo>
                    <a:pt x="10633583" y="607314"/>
                    <a:pt x="10620121" y="620776"/>
                    <a:pt x="10603484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00819" y="4534010"/>
            <a:ext cx="7674769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new_df = df.drop('column', axis=1)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7107" y="5091113"/>
            <a:ext cx="7960221" cy="29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1"/>
              </a:lnSpc>
            </a:pPr>
            <a:r>
              <a:rPr lang="en-US" sz="152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Elimina colunas desnecessárias do DataFrame.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7107" y="6020694"/>
            <a:ext cx="2773115" cy="269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1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Tratamento de Valores Vazios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51817" y="6710003"/>
            <a:ext cx="8534400" cy="19050"/>
            <a:chOff x="0" y="0"/>
            <a:chExt cx="11379200" cy="25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537270" y="7025904"/>
            <a:ext cx="1909316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Remover Colunas Vazias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27107" y="7650646"/>
            <a:ext cx="7975104" cy="434269"/>
            <a:chOff x="0" y="0"/>
            <a:chExt cx="11399043" cy="6207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537270" y="7681169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df.dropna(how='all', axis=1)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144000" y="3026378"/>
            <a:ext cx="8534400" cy="19050"/>
            <a:chOff x="0" y="0"/>
            <a:chExt cx="11379200" cy="25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144000" y="3350228"/>
            <a:ext cx="1985962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Remover Linhas com NaN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129117" y="4002285"/>
            <a:ext cx="8549282" cy="465535"/>
            <a:chOff x="0" y="0"/>
            <a:chExt cx="11399043" cy="62071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9304884" y="4034392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df.dropna()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129117" y="4896445"/>
            <a:ext cx="8534400" cy="19050"/>
            <a:chOff x="0" y="0"/>
            <a:chExt cx="11379200" cy="254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9162158" y="5244430"/>
            <a:ext cx="1669256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Preencher com Zero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9162158" y="5797004"/>
            <a:ext cx="8549282" cy="465535"/>
            <a:chOff x="0" y="0"/>
            <a:chExt cx="11399043" cy="62071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9279285" y="5829111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df['col'].fillna(0)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129117" y="6657529"/>
            <a:ext cx="8534400" cy="19050"/>
            <a:chOff x="0" y="0"/>
            <a:chExt cx="11379200" cy="25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91231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9162158" y="6838504"/>
            <a:ext cx="1708845" cy="46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Preencher com Média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9162158" y="7393161"/>
            <a:ext cx="8549282" cy="465535"/>
            <a:chOff x="0" y="0"/>
            <a:chExt cx="11399043" cy="62071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9312325" y="7421736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df['col'].fillna(df['col'].mean())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9177040" y="8249221"/>
            <a:ext cx="8534400" cy="19050"/>
            <a:chOff x="0" y="0"/>
            <a:chExt cx="11379200" cy="25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379200" cy="25400"/>
            </a:xfrm>
            <a:custGeom>
              <a:avLst/>
              <a:gdLst/>
              <a:ahLst/>
              <a:cxnLst/>
              <a:rect l="l" t="t" r="r" b="b"/>
              <a:pathLst>
                <a:path w="11379200" h="25400">
                  <a:moveTo>
                    <a:pt x="0" y="0"/>
                  </a:moveTo>
                  <a:lnTo>
                    <a:pt x="11379200" y="0"/>
                  </a:lnTo>
                  <a:lnTo>
                    <a:pt x="1137920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9129117" y="8534971"/>
            <a:ext cx="1669256" cy="240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2"/>
              </a:lnSpc>
            </a:pPr>
            <a:r>
              <a:rPr lang="en-US" sz="1512" b="1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Forward Fill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9136559" y="8886081"/>
            <a:ext cx="8549282" cy="465535"/>
            <a:chOff x="0" y="0"/>
            <a:chExt cx="11399043" cy="62071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1399139" cy="620776"/>
            </a:xfrm>
            <a:custGeom>
              <a:avLst/>
              <a:gdLst/>
              <a:ahLst/>
              <a:cxnLst/>
              <a:rect l="l" t="t" r="r" b="b"/>
              <a:pathLst>
                <a:path w="11399139" h="620776">
                  <a:moveTo>
                    <a:pt x="0" y="30099"/>
                  </a:moveTo>
                  <a:cubicBezTo>
                    <a:pt x="0" y="13462"/>
                    <a:pt x="13462" y="0"/>
                    <a:pt x="30099" y="0"/>
                  </a:cubicBezTo>
                  <a:lnTo>
                    <a:pt x="11369040" y="0"/>
                  </a:lnTo>
                  <a:cubicBezTo>
                    <a:pt x="11385677" y="0"/>
                    <a:pt x="11399139" y="13462"/>
                    <a:pt x="11399139" y="30099"/>
                  </a:cubicBezTo>
                  <a:lnTo>
                    <a:pt x="11399139" y="590677"/>
                  </a:lnTo>
                  <a:cubicBezTo>
                    <a:pt x="11399139" y="607314"/>
                    <a:pt x="11385677" y="620776"/>
                    <a:pt x="11369040" y="620776"/>
                  </a:cubicBezTo>
                  <a:lnTo>
                    <a:pt x="30099" y="620776"/>
                  </a:lnTo>
                  <a:cubicBezTo>
                    <a:pt x="13462" y="620776"/>
                    <a:pt x="0" y="607314"/>
                    <a:pt x="0" y="590677"/>
                  </a:cubicBezTo>
                  <a:close/>
                </a:path>
              </a:pathLst>
            </a:custGeom>
            <a:solidFill>
              <a:srgbClr val="171528"/>
            </a:solidFill>
          </p:spPr>
        </p:sp>
      </p:grpSp>
      <p:sp>
        <p:nvSpPr>
          <p:cNvPr id="54" name="TextBox 54"/>
          <p:cNvSpPr txBox="1"/>
          <p:nvPr/>
        </p:nvSpPr>
        <p:spPr>
          <a:xfrm>
            <a:off x="9286726" y="8918188"/>
            <a:ext cx="8248947" cy="30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24">
                <a:solidFill>
                  <a:srgbClr val="E0E4E6"/>
                </a:solidFill>
                <a:latin typeface="Consolas"/>
                <a:ea typeface="Consolas"/>
                <a:cs typeface="Consolas"/>
                <a:sym typeface="Consolas"/>
              </a:rPr>
              <a:t>df = df.ffill()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11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Guia-Completo-de-Pandas-para-Iniciantes.pptx</dc:title>
  <cp:lastModifiedBy>Davi Furtado</cp:lastModifiedBy>
  <cp:revision>4</cp:revision>
  <dcterms:created xsi:type="dcterms:W3CDTF">2006-08-16T00:00:00Z</dcterms:created>
  <dcterms:modified xsi:type="dcterms:W3CDTF">2025-10-03T14:02:08Z</dcterms:modified>
  <dc:identifier>DAG0eLyuPn0</dc:identifier>
</cp:coreProperties>
</file>